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Italics" panose="020B0604020202020204" charset="0"/>
      <p:regular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Montserrat Light" panose="00000400000000000000" pitchFamily="2" charset="0"/>
      <p:regular r:id="rId17"/>
    </p:embeddedFon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Open Sauce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8" d="100"/>
          <a:sy n="58" d="100"/>
        </p:scale>
        <p:origin x="54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image" Target="../media/image63.png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7.png"/><Relationship Id="rId4" Type="http://schemas.openxmlformats.org/officeDocument/2006/relationships/image" Target="../media/image96.svg"/><Relationship Id="rId9" Type="http://schemas.openxmlformats.org/officeDocument/2006/relationships/image" Target="../media/image10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hyperlink" Target="https://www.desagri.gov.in/wp-content/uploads/2023/05/Agricultural-Statistics-at-a-Glance-2022.pdf" TargetMode="External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69426212_Smart_Prediction_of_Water_Quality_System_for_Aquaculture_using_Machine_Learning_Algorithms/fulltext/641b2a3492cfd54f84205d28/Smart-Prediction-of-Water-Quality-System-for-Aquaculture-using-Machine-Learning-Algorithms.pdf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sv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2057" y="-112324"/>
            <a:ext cx="3086100" cy="11372230"/>
          </a:xfrm>
          <a:custGeom>
            <a:avLst/>
            <a:gdLst/>
            <a:ahLst/>
            <a:cxnLst/>
            <a:rect l="l" t="t" r="r" b="b"/>
            <a:pathLst>
              <a:path w="3086100" h="11372230">
                <a:moveTo>
                  <a:pt x="0" y="0"/>
                </a:moveTo>
                <a:lnTo>
                  <a:pt x="3086100" y="0"/>
                </a:lnTo>
                <a:lnTo>
                  <a:pt x="3086100" y="11372230"/>
                </a:lnTo>
                <a:lnTo>
                  <a:pt x="0" y="1137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2007" y="9176674"/>
            <a:ext cx="3806571" cy="2083232"/>
            <a:chOff x="0" y="0"/>
            <a:chExt cx="5075428" cy="2777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428" cy="2777617"/>
            </a:xfrm>
            <a:custGeom>
              <a:avLst/>
              <a:gdLst/>
              <a:ahLst/>
              <a:cxnLst/>
              <a:rect l="l" t="t" r="r" b="b"/>
              <a:pathLst>
                <a:path w="5075428" h="2777617">
                  <a:moveTo>
                    <a:pt x="0" y="0"/>
                  </a:moveTo>
                  <a:lnTo>
                    <a:pt x="5075428" y="0"/>
                  </a:lnTo>
                  <a:lnTo>
                    <a:pt x="5075428" y="2777617"/>
                  </a:lnTo>
                  <a:lnTo>
                    <a:pt x="0" y="277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49" b="-25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105757" y="-463471"/>
            <a:ext cx="3086100" cy="11372230"/>
          </a:xfrm>
          <a:custGeom>
            <a:avLst/>
            <a:gdLst/>
            <a:ahLst/>
            <a:cxnLst/>
            <a:rect l="l" t="t" r="r" b="b"/>
            <a:pathLst>
              <a:path w="3086100" h="11372230">
                <a:moveTo>
                  <a:pt x="0" y="0"/>
                </a:moveTo>
                <a:lnTo>
                  <a:pt x="3086100" y="0"/>
                </a:lnTo>
                <a:lnTo>
                  <a:pt x="3086100" y="11372230"/>
                </a:lnTo>
                <a:lnTo>
                  <a:pt x="0" y="1137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5066" y="4250886"/>
            <a:ext cx="110236" cy="2898808"/>
          </a:xfrm>
          <a:custGeom>
            <a:avLst/>
            <a:gdLst/>
            <a:ahLst/>
            <a:cxnLst/>
            <a:rect l="l" t="t" r="r" b="b"/>
            <a:pathLst>
              <a:path w="110236" h="2898808">
                <a:moveTo>
                  <a:pt x="0" y="0"/>
                </a:moveTo>
                <a:lnTo>
                  <a:pt x="110236" y="0"/>
                </a:lnTo>
                <a:lnTo>
                  <a:pt x="110236" y="2898808"/>
                </a:lnTo>
                <a:lnTo>
                  <a:pt x="0" y="289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72835" y="9002031"/>
            <a:ext cx="4031929" cy="767612"/>
            <a:chOff x="0" y="0"/>
            <a:chExt cx="5375905" cy="1023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75910" cy="1023493"/>
            </a:xfrm>
            <a:custGeom>
              <a:avLst/>
              <a:gdLst/>
              <a:ahLst/>
              <a:cxnLst/>
              <a:rect l="l" t="t" r="r" b="b"/>
              <a:pathLst>
                <a:path w="5375910" h="1023493">
                  <a:moveTo>
                    <a:pt x="193040" y="0"/>
                  </a:moveTo>
                  <a:lnTo>
                    <a:pt x="5182870" y="0"/>
                  </a:lnTo>
                  <a:cubicBezTo>
                    <a:pt x="5234051" y="0"/>
                    <a:pt x="5283200" y="20320"/>
                    <a:pt x="5319395" y="56515"/>
                  </a:cubicBezTo>
                  <a:cubicBezTo>
                    <a:pt x="5355590" y="92710"/>
                    <a:pt x="5375910" y="141859"/>
                    <a:pt x="5375910" y="193040"/>
                  </a:cubicBezTo>
                  <a:lnTo>
                    <a:pt x="5375910" y="830453"/>
                  </a:lnTo>
                  <a:cubicBezTo>
                    <a:pt x="5375910" y="881634"/>
                    <a:pt x="5355590" y="930783"/>
                    <a:pt x="5319395" y="966978"/>
                  </a:cubicBezTo>
                  <a:cubicBezTo>
                    <a:pt x="5283200" y="1003173"/>
                    <a:pt x="5234051" y="1023493"/>
                    <a:pt x="5182870" y="1023493"/>
                  </a:cubicBezTo>
                  <a:lnTo>
                    <a:pt x="193040" y="1023493"/>
                  </a:lnTo>
                  <a:cubicBezTo>
                    <a:pt x="141859" y="1023493"/>
                    <a:pt x="92710" y="1003173"/>
                    <a:pt x="56515" y="966978"/>
                  </a:cubicBezTo>
                  <a:cubicBezTo>
                    <a:pt x="20320" y="930783"/>
                    <a:pt x="0" y="881634"/>
                    <a:pt x="0" y="830453"/>
                  </a:cubicBezTo>
                  <a:lnTo>
                    <a:pt x="0" y="193040"/>
                  </a:lnTo>
                  <a:cubicBezTo>
                    <a:pt x="0" y="141859"/>
                    <a:pt x="20320" y="92710"/>
                    <a:pt x="56515" y="56515"/>
                  </a:cubicBezTo>
                  <a:cubicBezTo>
                    <a:pt x="92710" y="20320"/>
                    <a:pt x="141859" y="0"/>
                    <a:pt x="193040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484945" y="9157624"/>
            <a:ext cx="3919819" cy="75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Montserrat Light"/>
              </a:rPr>
              <a:t>CHANAKYA FELLOW SHIP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2340578" y="-39994"/>
            <a:ext cx="3806571" cy="2083232"/>
            <a:chOff x="0" y="0"/>
            <a:chExt cx="5075428" cy="27776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75428" cy="2777617"/>
            </a:xfrm>
            <a:custGeom>
              <a:avLst/>
              <a:gdLst/>
              <a:ahLst/>
              <a:cxnLst/>
              <a:rect l="l" t="t" r="r" b="b"/>
              <a:pathLst>
                <a:path w="5075428" h="2777617">
                  <a:moveTo>
                    <a:pt x="0" y="0"/>
                  </a:moveTo>
                  <a:lnTo>
                    <a:pt x="5075428" y="0"/>
                  </a:lnTo>
                  <a:lnTo>
                    <a:pt x="5075428" y="2777617"/>
                  </a:lnTo>
                  <a:lnTo>
                    <a:pt x="0" y="277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49" b="-25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190220" y="317498"/>
            <a:ext cx="1662078" cy="2841473"/>
            <a:chOff x="0" y="0"/>
            <a:chExt cx="2216104" cy="37886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6150" cy="3788664"/>
            </a:xfrm>
            <a:custGeom>
              <a:avLst/>
              <a:gdLst/>
              <a:ahLst/>
              <a:cxnLst/>
              <a:rect l="l" t="t" r="r" b="b"/>
              <a:pathLst>
                <a:path w="2216150" h="3788664">
                  <a:moveTo>
                    <a:pt x="0" y="0"/>
                  </a:moveTo>
                  <a:lnTo>
                    <a:pt x="2216150" y="0"/>
                  </a:lnTo>
                  <a:lnTo>
                    <a:pt x="2216150" y="3788664"/>
                  </a:lnTo>
                  <a:lnTo>
                    <a:pt x="0" y="378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092" r="-409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501843" y="3560289"/>
            <a:ext cx="9141626" cy="6351699"/>
            <a:chOff x="0" y="0"/>
            <a:chExt cx="12188835" cy="84689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88825" cy="8468995"/>
            </a:xfrm>
            <a:custGeom>
              <a:avLst/>
              <a:gdLst/>
              <a:ahLst/>
              <a:cxnLst/>
              <a:rect l="l" t="t" r="r" b="b"/>
              <a:pathLst>
                <a:path w="12188825" h="8468995">
                  <a:moveTo>
                    <a:pt x="0" y="0"/>
                  </a:moveTo>
                  <a:lnTo>
                    <a:pt x="12188825" y="0"/>
                  </a:lnTo>
                  <a:lnTo>
                    <a:pt x="12188825" y="8468995"/>
                  </a:lnTo>
                  <a:lnTo>
                    <a:pt x="0" y="846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161" r="-216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665066" y="2193928"/>
            <a:ext cx="12848459" cy="741750"/>
            <a:chOff x="0" y="0"/>
            <a:chExt cx="17131279" cy="989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31285" cy="988949"/>
            </a:xfrm>
            <a:custGeom>
              <a:avLst/>
              <a:gdLst/>
              <a:ahLst/>
              <a:cxnLst/>
              <a:rect l="l" t="t" r="r" b="b"/>
              <a:pathLst>
                <a:path w="17131285" h="988949">
                  <a:moveTo>
                    <a:pt x="0" y="0"/>
                  </a:moveTo>
                  <a:lnTo>
                    <a:pt x="17131285" y="0"/>
                  </a:lnTo>
                  <a:lnTo>
                    <a:pt x="17131285" y="988949"/>
                  </a:lnTo>
                  <a:lnTo>
                    <a:pt x="0" y="988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7938" b="-7944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190220" y="3011878"/>
            <a:ext cx="9375086" cy="101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4005">
                <a:solidFill>
                  <a:srgbClr val="1C5739"/>
                </a:solidFill>
                <a:latin typeface="Arimo"/>
              </a:rPr>
              <a:t>SUSTAINABLE FARMING THROUGH SMART WATER USE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1702" y="4845737"/>
            <a:ext cx="2649974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200">
                <a:solidFill>
                  <a:srgbClr val="397D5A"/>
                </a:solidFill>
                <a:latin typeface="Open Sauce"/>
              </a:rPr>
              <a:t>Mrs : M Sindhu</a:t>
            </a:r>
          </a:p>
          <a:p>
            <a:pPr algn="just">
              <a:lnSpc>
                <a:spcPts val="2860"/>
              </a:lnSpc>
            </a:pPr>
            <a:r>
              <a:rPr lang="en-US" sz="2200">
                <a:solidFill>
                  <a:srgbClr val="397D5A"/>
                </a:solidFill>
                <a:latin typeface="Open Sauce"/>
              </a:rPr>
              <a:t>Assistant Professor</a:t>
            </a:r>
          </a:p>
          <a:p>
            <a:pPr algn="just">
              <a:lnSpc>
                <a:spcPts val="2860"/>
              </a:lnSpc>
            </a:pPr>
            <a:endParaRPr lang="en-US" sz="2200">
              <a:solidFill>
                <a:srgbClr val="397D5A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691702" y="6561664"/>
            <a:ext cx="3394195" cy="177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46" lvl="2" indent="-164349" algn="l">
              <a:lnSpc>
                <a:spcPts val="2805"/>
              </a:lnSpc>
              <a:buFont typeface="Arial"/>
              <a:buChar char="⚬"/>
            </a:pPr>
            <a:r>
              <a:rPr lang="en-US" sz="2155">
                <a:solidFill>
                  <a:srgbClr val="397D5A"/>
                </a:solidFill>
                <a:latin typeface="Open Sauce"/>
              </a:rPr>
              <a:t>M.Abinaya</a:t>
            </a:r>
          </a:p>
          <a:p>
            <a:pPr marL="493046" lvl="2" indent="-164349" algn="l">
              <a:lnSpc>
                <a:spcPts val="2805"/>
              </a:lnSpc>
              <a:buFont typeface="Arial"/>
              <a:buChar char="⚬"/>
            </a:pPr>
            <a:r>
              <a:rPr lang="en-US" sz="2155">
                <a:solidFill>
                  <a:srgbClr val="397D5A"/>
                </a:solidFill>
                <a:latin typeface="Open Sauce"/>
              </a:rPr>
              <a:t>A.Balaji</a:t>
            </a:r>
          </a:p>
          <a:p>
            <a:pPr marL="493046" lvl="2" indent="-164349" algn="just">
              <a:lnSpc>
                <a:spcPts val="2805"/>
              </a:lnSpc>
              <a:buFont typeface="Arial"/>
              <a:buChar char="⚬"/>
            </a:pPr>
            <a:r>
              <a:rPr lang="en-US" sz="2155">
                <a:solidFill>
                  <a:srgbClr val="397D5A"/>
                </a:solidFill>
                <a:latin typeface="Open Sauce"/>
              </a:rPr>
              <a:t>E.Barkavi                  </a:t>
            </a:r>
          </a:p>
          <a:p>
            <a:pPr marL="493046" lvl="2" indent="-164349" algn="l">
              <a:lnSpc>
                <a:spcPts val="2805"/>
              </a:lnSpc>
              <a:buFont typeface="Arial"/>
              <a:buChar char="⚬"/>
            </a:pPr>
            <a:r>
              <a:rPr lang="en-US" sz="2155">
                <a:solidFill>
                  <a:srgbClr val="397D5A"/>
                </a:solidFill>
                <a:latin typeface="Open Sauce"/>
              </a:rPr>
              <a:t>Ninu Susan Abraham</a:t>
            </a:r>
          </a:p>
          <a:p>
            <a:pPr marL="493046" lvl="2" indent="-164349" algn="l">
              <a:lnSpc>
                <a:spcPts val="2805"/>
              </a:lnSpc>
              <a:buFont typeface="Arial"/>
              <a:buChar char="⚬"/>
            </a:pPr>
            <a:r>
              <a:rPr lang="en-US" sz="2155">
                <a:solidFill>
                  <a:srgbClr val="397D5A"/>
                </a:solidFill>
                <a:latin typeface="Open Sauce"/>
              </a:rPr>
              <a:t>S Ja .Saai krahanth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90220" y="5777604"/>
            <a:ext cx="2400062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97D5A"/>
                </a:solidFill>
                <a:latin typeface="Canva Sans Bold"/>
              </a:rPr>
              <a:t>presented by: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90220" y="4207884"/>
            <a:ext cx="1968698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397D5A"/>
                </a:solidFill>
                <a:latin typeface="Canva Sans Bold"/>
              </a:rPr>
              <a:t>Guided by :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58919" y="247069"/>
            <a:ext cx="8685847" cy="139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</a:pPr>
            <a:r>
              <a:rPr lang="en-US" sz="3720">
                <a:solidFill>
                  <a:srgbClr val="397D5A"/>
                </a:solidFill>
                <a:latin typeface="Canva Sans Bold"/>
              </a:rPr>
              <a:t>PRINCE DR K VASUDEVAN COLLEGE OF ENGINEERING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551719" cy="5372843"/>
            <a:chOff x="0" y="0"/>
            <a:chExt cx="12735625" cy="7163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35687" cy="7163816"/>
            </a:xfrm>
            <a:custGeom>
              <a:avLst/>
              <a:gdLst/>
              <a:ahLst/>
              <a:cxnLst/>
              <a:rect l="l" t="t" r="r" b="b"/>
              <a:pathLst>
                <a:path w="12735687" h="7163816">
                  <a:moveTo>
                    <a:pt x="0" y="7163816"/>
                  </a:moveTo>
                  <a:lnTo>
                    <a:pt x="0" y="0"/>
                  </a:lnTo>
                  <a:lnTo>
                    <a:pt x="12735687" y="0"/>
                  </a:lnTo>
                  <a:cubicBezTo>
                    <a:pt x="8490458" y="2387981"/>
                    <a:pt x="4245229" y="4775835"/>
                    <a:pt x="0" y="7163816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9551719" cy="5372843"/>
            <a:chOff x="0" y="0"/>
            <a:chExt cx="12735625" cy="71637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35687" cy="7163816"/>
            </a:xfrm>
            <a:custGeom>
              <a:avLst/>
              <a:gdLst/>
              <a:ahLst/>
              <a:cxnLst/>
              <a:rect l="l" t="t" r="r" b="b"/>
              <a:pathLst>
                <a:path w="12735687" h="7163816">
                  <a:moveTo>
                    <a:pt x="0" y="7163816"/>
                  </a:moveTo>
                  <a:lnTo>
                    <a:pt x="0" y="0"/>
                  </a:lnTo>
                  <a:lnTo>
                    <a:pt x="12735687" y="0"/>
                  </a:lnTo>
                  <a:cubicBezTo>
                    <a:pt x="8490458" y="2387981"/>
                    <a:pt x="4245229" y="4775835"/>
                    <a:pt x="0" y="7163816"/>
                  </a:cubicBez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3887035" y="3224888"/>
            <a:ext cx="7556440" cy="4269278"/>
          </a:xfrm>
          <a:custGeom>
            <a:avLst/>
            <a:gdLst/>
            <a:ahLst/>
            <a:cxnLst/>
            <a:rect l="l" t="t" r="r" b="b"/>
            <a:pathLst>
              <a:path w="7556440" h="4269278">
                <a:moveTo>
                  <a:pt x="0" y="0"/>
                </a:moveTo>
                <a:lnTo>
                  <a:pt x="7556440" y="0"/>
                </a:lnTo>
                <a:lnTo>
                  <a:pt x="7556440" y="4269278"/>
                </a:lnTo>
                <a:lnTo>
                  <a:pt x="0" y="426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14565" y="-827325"/>
            <a:ext cx="7324670" cy="4191107"/>
          </a:xfrm>
          <a:custGeom>
            <a:avLst/>
            <a:gdLst/>
            <a:ahLst/>
            <a:cxnLst/>
            <a:rect l="l" t="t" r="r" b="b"/>
            <a:pathLst>
              <a:path w="7324670" h="4191107">
                <a:moveTo>
                  <a:pt x="0" y="0"/>
                </a:moveTo>
                <a:lnTo>
                  <a:pt x="7324670" y="0"/>
                </a:lnTo>
                <a:lnTo>
                  <a:pt x="7324670" y="4191107"/>
                </a:lnTo>
                <a:lnTo>
                  <a:pt x="0" y="4191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91275" y="2179745"/>
            <a:ext cx="4486311" cy="1594010"/>
          </a:xfrm>
          <a:custGeom>
            <a:avLst/>
            <a:gdLst/>
            <a:ahLst/>
            <a:cxnLst/>
            <a:rect l="l" t="t" r="r" b="b"/>
            <a:pathLst>
              <a:path w="4486311" h="1594010">
                <a:moveTo>
                  <a:pt x="0" y="0"/>
                </a:moveTo>
                <a:lnTo>
                  <a:pt x="4486311" y="0"/>
                </a:lnTo>
                <a:lnTo>
                  <a:pt x="4486311" y="1594010"/>
                </a:lnTo>
                <a:lnTo>
                  <a:pt x="0" y="1594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38092" y="1512782"/>
            <a:ext cx="2265047" cy="2263369"/>
          </a:xfrm>
          <a:custGeom>
            <a:avLst/>
            <a:gdLst/>
            <a:ahLst/>
            <a:cxnLst/>
            <a:rect l="l" t="t" r="r" b="b"/>
            <a:pathLst>
              <a:path w="2265047" h="2263369">
                <a:moveTo>
                  <a:pt x="0" y="0"/>
                </a:moveTo>
                <a:lnTo>
                  <a:pt x="2265047" y="0"/>
                </a:lnTo>
                <a:lnTo>
                  <a:pt x="2265047" y="2263369"/>
                </a:lnTo>
                <a:lnTo>
                  <a:pt x="0" y="22633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28304" y="4033124"/>
            <a:ext cx="4490228" cy="1596388"/>
          </a:xfrm>
          <a:custGeom>
            <a:avLst/>
            <a:gdLst/>
            <a:ahLst/>
            <a:cxnLst/>
            <a:rect l="l" t="t" r="r" b="b"/>
            <a:pathLst>
              <a:path w="4490228" h="1596388">
                <a:moveTo>
                  <a:pt x="0" y="0"/>
                </a:moveTo>
                <a:lnTo>
                  <a:pt x="4490228" y="0"/>
                </a:lnTo>
                <a:lnTo>
                  <a:pt x="4490228" y="1596388"/>
                </a:lnTo>
                <a:lnTo>
                  <a:pt x="0" y="1596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871949" y="3363782"/>
            <a:ext cx="2267286" cy="2265887"/>
          </a:xfrm>
          <a:custGeom>
            <a:avLst/>
            <a:gdLst/>
            <a:ahLst/>
            <a:cxnLst/>
            <a:rect l="l" t="t" r="r" b="b"/>
            <a:pathLst>
              <a:path w="2267286" h="2265887">
                <a:moveTo>
                  <a:pt x="0" y="0"/>
                </a:moveTo>
                <a:lnTo>
                  <a:pt x="2267286" y="0"/>
                </a:lnTo>
                <a:lnTo>
                  <a:pt x="2267286" y="2265887"/>
                </a:lnTo>
                <a:lnTo>
                  <a:pt x="0" y="22658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90711" y="5888883"/>
            <a:ext cx="4489389" cy="1594850"/>
          </a:xfrm>
          <a:custGeom>
            <a:avLst/>
            <a:gdLst/>
            <a:ahLst/>
            <a:cxnLst/>
            <a:rect l="l" t="t" r="r" b="b"/>
            <a:pathLst>
              <a:path w="4489389" h="1594850">
                <a:moveTo>
                  <a:pt x="0" y="0"/>
                </a:moveTo>
                <a:lnTo>
                  <a:pt x="4489389" y="0"/>
                </a:lnTo>
                <a:lnTo>
                  <a:pt x="4489389" y="1594850"/>
                </a:lnTo>
                <a:lnTo>
                  <a:pt x="0" y="15948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001122" y="5217162"/>
            <a:ext cx="2264208" cy="2264208"/>
          </a:xfrm>
          <a:custGeom>
            <a:avLst/>
            <a:gdLst/>
            <a:ahLst/>
            <a:cxnLst/>
            <a:rect l="l" t="t" r="r" b="b"/>
            <a:pathLst>
              <a:path w="2264208" h="2264208">
                <a:moveTo>
                  <a:pt x="0" y="0"/>
                </a:moveTo>
                <a:lnTo>
                  <a:pt x="2264208" y="0"/>
                </a:lnTo>
                <a:lnTo>
                  <a:pt x="2264208" y="2264208"/>
                </a:lnTo>
                <a:lnTo>
                  <a:pt x="0" y="2264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53193" y="7739090"/>
            <a:ext cx="4487849" cy="1594010"/>
          </a:xfrm>
          <a:custGeom>
            <a:avLst/>
            <a:gdLst/>
            <a:ahLst/>
            <a:cxnLst/>
            <a:rect l="l" t="t" r="r" b="b"/>
            <a:pathLst>
              <a:path w="4487849" h="1594010">
                <a:moveTo>
                  <a:pt x="0" y="0"/>
                </a:moveTo>
                <a:lnTo>
                  <a:pt x="4487849" y="0"/>
                </a:lnTo>
                <a:lnTo>
                  <a:pt x="4487849" y="1594010"/>
                </a:lnTo>
                <a:lnTo>
                  <a:pt x="0" y="15940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38151" y="7067369"/>
            <a:ext cx="2263369" cy="2265887"/>
          </a:xfrm>
          <a:custGeom>
            <a:avLst/>
            <a:gdLst/>
            <a:ahLst/>
            <a:cxnLst/>
            <a:rect l="l" t="t" r="r" b="b"/>
            <a:pathLst>
              <a:path w="2263369" h="2265887">
                <a:moveTo>
                  <a:pt x="0" y="0"/>
                </a:moveTo>
                <a:lnTo>
                  <a:pt x="2263369" y="0"/>
                </a:lnTo>
                <a:lnTo>
                  <a:pt x="2263369" y="2265887"/>
                </a:lnTo>
                <a:lnTo>
                  <a:pt x="0" y="22658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12754" y="1830758"/>
            <a:ext cx="1266356" cy="1315186"/>
          </a:xfrm>
          <a:custGeom>
            <a:avLst/>
            <a:gdLst/>
            <a:ahLst/>
            <a:cxnLst/>
            <a:rect l="l" t="t" r="r" b="b"/>
            <a:pathLst>
              <a:path w="1266356" h="1315186">
                <a:moveTo>
                  <a:pt x="0" y="0"/>
                </a:moveTo>
                <a:lnTo>
                  <a:pt x="1266356" y="0"/>
                </a:lnTo>
                <a:lnTo>
                  <a:pt x="1266356" y="1315186"/>
                </a:lnTo>
                <a:lnTo>
                  <a:pt x="0" y="13151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44540" y="5507836"/>
            <a:ext cx="1682859" cy="1682859"/>
          </a:xfrm>
          <a:custGeom>
            <a:avLst/>
            <a:gdLst/>
            <a:ahLst/>
            <a:cxnLst/>
            <a:rect l="l" t="t" r="r" b="b"/>
            <a:pathLst>
              <a:path w="1682859" h="1682859">
                <a:moveTo>
                  <a:pt x="0" y="0"/>
                </a:moveTo>
                <a:lnTo>
                  <a:pt x="1682860" y="0"/>
                </a:lnTo>
                <a:lnTo>
                  <a:pt x="1682860" y="1682860"/>
                </a:lnTo>
                <a:lnTo>
                  <a:pt x="0" y="16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23464" y="3678820"/>
            <a:ext cx="1409681" cy="1538342"/>
          </a:xfrm>
          <a:custGeom>
            <a:avLst/>
            <a:gdLst/>
            <a:ahLst/>
            <a:cxnLst/>
            <a:rect l="l" t="t" r="r" b="b"/>
            <a:pathLst>
              <a:path w="1409681" h="1538342">
                <a:moveTo>
                  <a:pt x="0" y="0"/>
                </a:moveTo>
                <a:lnTo>
                  <a:pt x="1409680" y="0"/>
                </a:lnTo>
                <a:lnTo>
                  <a:pt x="1409680" y="1538342"/>
                </a:lnTo>
                <a:lnTo>
                  <a:pt x="0" y="15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39235" y="1751815"/>
            <a:ext cx="1435576" cy="1473073"/>
          </a:xfrm>
          <a:custGeom>
            <a:avLst/>
            <a:gdLst/>
            <a:ahLst/>
            <a:cxnLst/>
            <a:rect l="l" t="t" r="r" b="b"/>
            <a:pathLst>
              <a:path w="1435576" h="1473073">
                <a:moveTo>
                  <a:pt x="0" y="0"/>
                </a:moveTo>
                <a:lnTo>
                  <a:pt x="1435576" y="0"/>
                </a:lnTo>
                <a:lnTo>
                  <a:pt x="1435576" y="1473073"/>
                </a:lnTo>
                <a:lnTo>
                  <a:pt x="0" y="147307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32151" y="7409633"/>
            <a:ext cx="1242085" cy="1581358"/>
          </a:xfrm>
          <a:custGeom>
            <a:avLst/>
            <a:gdLst/>
            <a:ahLst/>
            <a:cxnLst/>
            <a:rect l="l" t="t" r="r" b="b"/>
            <a:pathLst>
              <a:path w="1242085" h="1581358">
                <a:moveTo>
                  <a:pt x="0" y="0"/>
                </a:moveTo>
                <a:lnTo>
                  <a:pt x="1242084" y="0"/>
                </a:lnTo>
                <a:lnTo>
                  <a:pt x="1242084" y="1581358"/>
                </a:lnTo>
                <a:lnTo>
                  <a:pt x="0" y="158135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745932" y="7949756"/>
            <a:ext cx="2732632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340" spc="228">
                <a:solidFill>
                  <a:srgbClr val="231F20"/>
                </a:solidFill>
                <a:latin typeface="Open Sauce Bold"/>
              </a:rPr>
              <a:t>Month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05194" y="6127927"/>
            <a:ext cx="2732632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340" spc="228">
                <a:solidFill>
                  <a:srgbClr val="231F20"/>
                </a:solidFill>
                <a:latin typeface="Open Sauce Bold"/>
              </a:rPr>
              <a:t>Month 4-6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77430" y="4285517"/>
            <a:ext cx="2732632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340" spc="228">
                <a:solidFill>
                  <a:srgbClr val="231F20"/>
                </a:solidFill>
                <a:latin typeface="Open Sauce Bold"/>
              </a:rPr>
              <a:t>Month 7-8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52289" y="2438004"/>
            <a:ext cx="2732632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340" spc="228">
                <a:solidFill>
                  <a:srgbClr val="231F20"/>
                </a:solidFill>
                <a:latin typeface="Open Sauce Bold"/>
              </a:rPr>
              <a:t>Month 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8433" y="4993263"/>
            <a:ext cx="5488313" cy="120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4" spc="309">
                <a:solidFill>
                  <a:srgbClr val="040506"/>
                </a:solidFill>
                <a:latin typeface="Arimo"/>
              </a:rPr>
              <a:t>Timeline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45932" y="8402637"/>
            <a:ext cx="2961949" cy="30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45" spc="179">
                <a:solidFill>
                  <a:srgbClr val="231F20"/>
                </a:solidFill>
                <a:latin typeface="Open Sauce"/>
              </a:rPr>
              <a:t>Project initiation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05194" y="6558968"/>
            <a:ext cx="2961949" cy="61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45" spc="179">
                <a:solidFill>
                  <a:srgbClr val="231F20"/>
                </a:solidFill>
                <a:latin typeface="Open Sauce"/>
              </a:rPr>
              <a:t>Pilot project implementation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7430" y="4620698"/>
            <a:ext cx="2961949" cy="61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45" spc="179">
                <a:solidFill>
                  <a:srgbClr val="231F20"/>
                </a:solidFill>
                <a:latin typeface="Open Sauce"/>
              </a:rPr>
              <a:t>Analysis and optimization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52289" y="2828859"/>
            <a:ext cx="2961949" cy="30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45" spc="179">
                <a:solidFill>
                  <a:srgbClr val="231F20"/>
                </a:solidFill>
                <a:latin typeface="Open Sauce"/>
              </a:rPr>
              <a:t>Scale-up planning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9697" y="4999065"/>
            <a:ext cx="5435861" cy="19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8175" spc="882">
                <a:solidFill>
                  <a:srgbClr val="231F20"/>
                </a:solidFill>
                <a:latin typeface="Arimo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81633" y="-127"/>
            <a:ext cx="8606367" cy="10287127"/>
            <a:chOff x="0" y="0"/>
            <a:chExt cx="11475156" cy="13716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75212" cy="13716127"/>
            </a:xfrm>
            <a:custGeom>
              <a:avLst/>
              <a:gdLst/>
              <a:ahLst/>
              <a:cxnLst/>
              <a:rect l="l" t="t" r="r" b="b"/>
              <a:pathLst>
                <a:path w="11475212" h="13716127">
                  <a:moveTo>
                    <a:pt x="11475212" y="13668883"/>
                  </a:moveTo>
                  <a:cubicBezTo>
                    <a:pt x="11475212" y="13713079"/>
                    <a:pt x="11460988" y="13716127"/>
                    <a:pt x="11423904" y="13716127"/>
                  </a:cubicBezTo>
                  <a:cubicBezTo>
                    <a:pt x="7617714" y="13715239"/>
                    <a:pt x="3811651" y="13715239"/>
                    <a:pt x="5461" y="13715239"/>
                  </a:cubicBezTo>
                  <a:cubicBezTo>
                    <a:pt x="0" y="13696823"/>
                    <a:pt x="8509" y="13680060"/>
                    <a:pt x="12446" y="13662915"/>
                  </a:cubicBezTo>
                  <a:cubicBezTo>
                    <a:pt x="179705" y="12914123"/>
                    <a:pt x="347218" y="12165457"/>
                    <a:pt x="514985" y="11416792"/>
                  </a:cubicBezTo>
                  <a:cubicBezTo>
                    <a:pt x="754253" y="10349611"/>
                    <a:pt x="994029" y="9282430"/>
                    <a:pt x="1233170" y="8215122"/>
                  </a:cubicBezTo>
                  <a:cubicBezTo>
                    <a:pt x="1528445" y="6896989"/>
                    <a:pt x="1823085" y="5578856"/>
                    <a:pt x="2118360" y="4260977"/>
                  </a:cubicBezTo>
                  <a:cubicBezTo>
                    <a:pt x="2418207" y="2922016"/>
                    <a:pt x="2718308" y="1583182"/>
                    <a:pt x="3019044" y="244475"/>
                  </a:cubicBezTo>
                  <a:cubicBezTo>
                    <a:pt x="3037332" y="163068"/>
                    <a:pt x="3049016" y="79756"/>
                    <a:pt x="3078607" y="1016"/>
                  </a:cubicBezTo>
                  <a:cubicBezTo>
                    <a:pt x="5860415" y="889"/>
                    <a:pt x="8642350" y="889"/>
                    <a:pt x="11424158" y="0"/>
                  </a:cubicBezTo>
                  <a:cubicBezTo>
                    <a:pt x="11461876" y="0"/>
                    <a:pt x="11474831" y="4572"/>
                    <a:pt x="11474831" y="47752"/>
                  </a:cubicBezTo>
                  <a:cubicBezTo>
                    <a:pt x="11473814" y="4588256"/>
                    <a:pt x="11473814" y="9128633"/>
                    <a:pt x="11475212" y="13668883"/>
                  </a:cubicBezTo>
                  <a:close/>
                </a:path>
              </a:pathLst>
            </a:custGeom>
            <a:blipFill>
              <a:blip r:embed="rId2"/>
              <a:stretch>
                <a:fillRect t="-12726" b="-1272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9424713" y="-6743125"/>
            <a:ext cx="23494066" cy="17539335"/>
          </a:xfrm>
          <a:custGeom>
            <a:avLst/>
            <a:gdLst/>
            <a:ahLst/>
            <a:cxnLst/>
            <a:rect l="l" t="t" r="r" b="b"/>
            <a:pathLst>
              <a:path w="23494066" h="17539335">
                <a:moveTo>
                  <a:pt x="0" y="0"/>
                </a:moveTo>
                <a:lnTo>
                  <a:pt x="23494065" y="0"/>
                </a:lnTo>
                <a:lnTo>
                  <a:pt x="23494065" y="17539335"/>
                </a:lnTo>
                <a:lnTo>
                  <a:pt x="0" y="17539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93355" y="4367027"/>
            <a:ext cx="2215315" cy="8408916"/>
          </a:xfrm>
          <a:custGeom>
            <a:avLst/>
            <a:gdLst/>
            <a:ahLst/>
            <a:cxnLst/>
            <a:rect l="l" t="t" r="r" b="b"/>
            <a:pathLst>
              <a:path w="2215315" h="8408916">
                <a:moveTo>
                  <a:pt x="0" y="0"/>
                </a:moveTo>
                <a:lnTo>
                  <a:pt x="2215315" y="0"/>
                </a:lnTo>
                <a:lnTo>
                  <a:pt x="2215315" y="8408917"/>
                </a:lnTo>
                <a:lnTo>
                  <a:pt x="0" y="840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98903" y="-4832550"/>
            <a:ext cx="2215315" cy="8408916"/>
          </a:xfrm>
          <a:custGeom>
            <a:avLst/>
            <a:gdLst/>
            <a:ahLst/>
            <a:cxnLst/>
            <a:rect l="l" t="t" r="r" b="b"/>
            <a:pathLst>
              <a:path w="2215315" h="8408916">
                <a:moveTo>
                  <a:pt x="0" y="0"/>
                </a:moveTo>
                <a:lnTo>
                  <a:pt x="2215315" y="0"/>
                </a:lnTo>
                <a:lnTo>
                  <a:pt x="2215315" y="8408917"/>
                </a:lnTo>
                <a:lnTo>
                  <a:pt x="0" y="8408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11461" y="3068049"/>
            <a:ext cx="6792331" cy="95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2750" spc="137">
                <a:solidFill>
                  <a:srgbClr val="1C5739"/>
                </a:solidFill>
                <a:latin typeface="Open Sauce"/>
              </a:rPr>
              <a:t>Prince Dr K Vasudevan College of Engineering and Technology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1118" y="6325800"/>
            <a:ext cx="2223608" cy="2223608"/>
            <a:chOff x="0" y="0"/>
            <a:chExt cx="2964810" cy="2964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688" cy="2964815"/>
            </a:xfrm>
            <a:custGeom>
              <a:avLst/>
              <a:gdLst/>
              <a:ahLst/>
              <a:cxnLst/>
              <a:rect l="l" t="t" r="r" b="b"/>
              <a:pathLst>
                <a:path w="2964688" h="2964815">
                  <a:moveTo>
                    <a:pt x="1482344" y="0"/>
                  </a:moveTo>
                  <a:cubicBezTo>
                    <a:pt x="663448" y="0"/>
                    <a:pt x="0" y="663448"/>
                    <a:pt x="0" y="1482344"/>
                  </a:cubicBezTo>
                  <a:cubicBezTo>
                    <a:pt x="0" y="2301240"/>
                    <a:pt x="663448" y="2964815"/>
                    <a:pt x="1482344" y="2964815"/>
                  </a:cubicBezTo>
                  <a:cubicBezTo>
                    <a:pt x="2301240" y="2964815"/>
                    <a:pt x="2964688" y="2301367"/>
                    <a:pt x="2964688" y="1482471"/>
                  </a:cubicBezTo>
                  <a:cubicBezTo>
                    <a:pt x="2964688" y="663575"/>
                    <a:pt x="2301367" y="0"/>
                    <a:pt x="1482344" y="0"/>
                  </a:cubicBezTo>
                  <a:close/>
                </a:path>
              </a:pathLst>
            </a:custGeom>
            <a:blipFill>
              <a:blip r:embed="rId9"/>
              <a:stretch>
                <a:fillRect l="-25076" r="-2507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41959" y="6036641"/>
            <a:ext cx="2801925" cy="2801925"/>
            <a:chOff x="0" y="0"/>
            <a:chExt cx="3735900" cy="3735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5959" cy="3735959"/>
            </a:xfrm>
            <a:custGeom>
              <a:avLst/>
              <a:gdLst/>
              <a:ahLst/>
              <a:cxnLst/>
              <a:rect l="l" t="t" r="r" b="b"/>
              <a:pathLst>
                <a:path w="3735959" h="3735959">
                  <a:moveTo>
                    <a:pt x="1867916" y="0"/>
                  </a:moveTo>
                  <a:cubicBezTo>
                    <a:pt x="837565" y="0"/>
                    <a:pt x="0" y="838327"/>
                    <a:pt x="0" y="1867916"/>
                  </a:cubicBezTo>
                  <a:cubicBezTo>
                    <a:pt x="0" y="2897505"/>
                    <a:pt x="837565" y="3735959"/>
                    <a:pt x="1867916" y="3735959"/>
                  </a:cubicBezTo>
                  <a:cubicBezTo>
                    <a:pt x="2897505" y="3735959"/>
                    <a:pt x="3735832" y="2898394"/>
                    <a:pt x="3735832" y="1868043"/>
                  </a:cubicBezTo>
                  <a:cubicBezTo>
                    <a:pt x="3735959" y="838327"/>
                    <a:pt x="2898267" y="0"/>
                    <a:pt x="1867916" y="0"/>
                  </a:cubicBezTo>
                  <a:close/>
                  <a:moveTo>
                    <a:pt x="1867916" y="3431794"/>
                  </a:moveTo>
                  <a:cubicBezTo>
                    <a:pt x="1005713" y="3431794"/>
                    <a:pt x="304038" y="2730246"/>
                    <a:pt x="304038" y="1867916"/>
                  </a:cubicBezTo>
                  <a:cubicBezTo>
                    <a:pt x="304038" y="1005586"/>
                    <a:pt x="1005713" y="304165"/>
                    <a:pt x="1867916" y="304165"/>
                  </a:cubicBezTo>
                  <a:cubicBezTo>
                    <a:pt x="2730119" y="304165"/>
                    <a:pt x="3431794" y="1005713"/>
                    <a:pt x="3431794" y="1867916"/>
                  </a:cubicBezTo>
                  <a:cubicBezTo>
                    <a:pt x="3431794" y="2730119"/>
                    <a:pt x="2730246" y="3431794"/>
                    <a:pt x="1867916" y="343179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906561" y="1186061"/>
            <a:ext cx="1662078" cy="2841473"/>
            <a:chOff x="0" y="0"/>
            <a:chExt cx="2216104" cy="37886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150" cy="3788664"/>
            </a:xfrm>
            <a:custGeom>
              <a:avLst/>
              <a:gdLst/>
              <a:ahLst/>
              <a:cxnLst/>
              <a:rect l="l" t="t" r="r" b="b"/>
              <a:pathLst>
                <a:path w="2216150" h="3788664">
                  <a:moveTo>
                    <a:pt x="0" y="0"/>
                  </a:moveTo>
                  <a:lnTo>
                    <a:pt x="2216150" y="0"/>
                  </a:lnTo>
                  <a:lnTo>
                    <a:pt x="2216150" y="3788664"/>
                  </a:lnTo>
                  <a:lnTo>
                    <a:pt x="0" y="378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093" r="-409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578780"/>
            <a:ext cx="3086100" cy="11372230"/>
          </a:xfrm>
          <a:custGeom>
            <a:avLst/>
            <a:gdLst/>
            <a:ahLst/>
            <a:cxnLst/>
            <a:rect l="l" t="t" r="r" b="b"/>
            <a:pathLst>
              <a:path w="3086100" h="11372230">
                <a:moveTo>
                  <a:pt x="0" y="0"/>
                </a:moveTo>
                <a:lnTo>
                  <a:pt x="3086100" y="0"/>
                </a:lnTo>
                <a:lnTo>
                  <a:pt x="3086100" y="11372230"/>
                </a:lnTo>
                <a:lnTo>
                  <a:pt x="0" y="1137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1201" y="2756285"/>
            <a:ext cx="7169555" cy="3160704"/>
            <a:chOff x="0" y="0"/>
            <a:chExt cx="9559407" cy="4214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59417" cy="4214241"/>
            </a:xfrm>
            <a:custGeom>
              <a:avLst/>
              <a:gdLst/>
              <a:ahLst/>
              <a:cxnLst/>
              <a:rect l="l" t="t" r="r" b="b"/>
              <a:pathLst>
                <a:path w="9559417" h="4214241">
                  <a:moveTo>
                    <a:pt x="0" y="0"/>
                  </a:moveTo>
                  <a:lnTo>
                    <a:pt x="9559417" y="0"/>
                  </a:lnTo>
                  <a:lnTo>
                    <a:pt x="9559417" y="4214241"/>
                  </a:lnTo>
                  <a:lnTo>
                    <a:pt x="0" y="4214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74" b="-187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48987" y="2355416"/>
            <a:ext cx="2888733" cy="3561573"/>
            <a:chOff x="0" y="0"/>
            <a:chExt cx="3851644" cy="4748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51656" cy="4748784"/>
            </a:xfrm>
            <a:custGeom>
              <a:avLst/>
              <a:gdLst/>
              <a:ahLst/>
              <a:cxnLst/>
              <a:rect l="l" t="t" r="r" b="b"/>
              <a:pathLst>
                <a:path w="3851656" h="4748784">
                  <a:moveTo>
                    <a:pt x="0" y="0"/>
                  </a:moveTo>
                  <a:lnTo>
                    <a:pt x="3851656" y="0"/>
                  </a:lnTo>
                  <a:lnTo>
                    <a:pt x="3851656" y="4748784"/>
                  </a:lnTo>
                  <a:lnTo>
                    <a:pt x="0" y="4748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755" r="-2575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490145" y="2505842"/>
            <a:ext cx="5116249" cy="3194553"/>
            <a:chOff x="0" y="0"/>
            <a:chExt cx="6821665" cy="42594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21678" cy="4259453"/>
            </a:xfrm>
            <a:custGeom>
              <a:avLst/>
              <a:gdLst/>
              <a:ahLst/>
              <a:cxnLst/>
              <a:rect l="l" t="t" r="r" b="b"/>
              <a:pathLst>
                <a:path w="6821678" h="4259453">
                  <a:moveTo>
                    <a:pt x="0" y="0"/>
                  </a:moveTo>
                  <a:lnTo>
                    <a:pt x="6821678" y="0"/>
                  </a:lnTo>
                  <a:lnTo>
                    <a:pt x="6821678" y="4259453"/>
                  </a:lnTo>
                  <a:lnTo>
                    <a:pt x="0" y="425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61" r="-1261" b="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024659" y="4827261"/>
            <a:ext cx="93721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spc="349">
                <a:solidFill>
                  <a:srgbClr val="FFFFFF"/>
                </a:solidFill>
                <a:latin typeface="Arimo Italics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44260" y="7247721"/>
            <a:ext cx="93721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spc="349">
                <a:solidFill>
                  <a:srgbClr val="FFFFFF"/>
                </a:solidFill>
                <a:latin typeface="Arimo Italics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4260" y="8098014"/>
            <a:ext cx="93721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0" spc="349">
                <a:solidFill>
                  <a:srgbClr val="FFFFFF"/>
                </a:solidFill>
                <a:latin typeface="Arimo Italics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1201" y="168989"/>
            <a:ext cx="10301533" cy="90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9"/>
              </a:lnSpc>
            </a:pPr>
            <a:r>
              <a:rPr lang="en-US" sz="4720">
                <a:solidFill>
                  <a:srgbClr val="1C5739"/>
                </a:solidFill>
                <a:latin typeface="Canva Sans Bold"/>
              </a:rPr>
              <a:t>Challenges in Indian Agricultures: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679" y="1258702"/>
            <a:ext cx="1087767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2" indent="-259080" algn="ctr">
              <a:lnSpc>
                <a:spcPts val="4759"/>
              </a:lnSpc>
              <a:buFont typeface="Arial"/>
              <a:buChar char="⚬"/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India’s leading crops and their water consumption</a:t>
            </a:r>
          </a:p>
          <a:p>
            <a:pPr marL="777240" lvl="2" indent="-259080"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5951" y="5953591"/>
            <a:ext cx="5746195" cy="329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660" lvl="2" indent="-236220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1C5739"/>
                </a:solidFill>
                <a:latin typeface="Canva Sans"/>
              </a:rPr>
              <a:t> Global: 70% freshwater for agriculture.</a:t>
            </a:r>
          </a:p>
          <a:p>
            <a:pPr marL="708660" lvl="2" indent="-236220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1C5739"/>
                </a:solidFill>
                <a:latin typeface="Canva Sans"/>
              </a:rPr>
              <a:t> India: Over 90% for agriculture.</a:t>
            </a:r>
          </a:p>
          <a:p>
            <a:pPr marL="708660" lvl="2" indent="-236220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1C5739"/>
                </a:solidFill>
                <a:latin typeface="Canva Sans"/>
              </a:rPr>
              <a:t>Flood irrigation common, wasteful.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37720" y="1258702"/>
            <a:ext cx="599158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2" indent="-259080" algn="ctr">
              <a:lnSpc>
                <a:spcPts val="4759"/>
              </a:lnSpc>
              <a:buFont typeface="Arial"/>
              <a:buChar char="⚬"/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Global water withdrawal: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8140" y="9691804"/>
            <a:ext cx="9171037" cy="62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9"/>
              </a:lnSpc>
            </a:pPr>
            <a:r>
              <a:rPr lang="en-US" sz="1400">
                <a:solidFill>
                  <a:srgbClr val="1C5739"/>
                </a:solidFill>
                <a:latin typeface="Canva Sans Bold"/>
              </a:rPr>
              <a:t>Data source: Food and Agriculture Organization of the United Nations (via WorldBank) – Learn more about this data</a:t>
            </a:r>
          </a:p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1C5739"/>
                </a:solidFill>
                <a:latin typeface="Canva Sans Bold"/>
              </a:rPr>
              <a:t>OurWorldInData.org/water-use-stress | CC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375549"/>
            <a:ext cx="10575210" cy="31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864" lvl="1" indent="-277432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1C5739"/>
                </a:solidFill>
                <a:latin typeface="Canva Sans Bold"/>
              </a:rPr>
              <a:t>Sugarcane:</a:t>
            </a:r>
          </a:p>
          <a:p>
            <a:pPr marL="1109727" lvl="2" indent="-369909" algn="l">
              <a:lnSpc>
                <a:spcPts val="3598"/>
              </a:lnSpc>
              <a:buFont typeface="Arial"/>
              <a:buChar char="⚬"/>
            </a:pPr>
            <a:r>
              <a:rPr lang="en-US" sz="2570">
                <a:solidFill>
                  <a:srgbClr val="1C5739"/>
                </a:solidFill>
                <a:latin typeface="Canva Sans"/>
              </a:rPr>
              <a:t>High water consumption</a:t>
            </a:r>
          </a:p>
          <a:p>
            <a:pPr marL="1109726" lvl="2" indent="-369909" algn="l">
              <a:lnSpc>
                <a:spcPts val="3600"/>
              </a:lnSpc>
              <a:buFont typeface="Arial"/>
              <a:buChar char="⚬"/>
            </a:pPr>
            <a:r>
              <a:rPr lang="en-US" sz="2570">
                <a:solidFill>
                  <a:srgbClr val="1C5739"/>
                </a:solidFill>
                <a:latin typeface="Canva Sans"/>
              </a:rPr>
              <a:t> Major Indian crop.</a:t>
            </a:r>
          </a:p>
          <a:p>
            <a:pPr marL="1109726" lvl="2" indent="-369909" algn="l">
              <a:lnSpc>
                <a:spcPts val="3600"/>
              </a:lnSpc>
              <a:buFont typeface="Arial"/>
              <a:buChar char="⚬"/>
            </a:pPr>
            <a:r>
              <a:rPr lang="en-US" sz="2570">
                <a:solidFill>
                  <a:srgbClr val="1C5739"/>
                </a:solidFill>
                <a:latin typeface="Canva Sans"/>
              </a:rPr>
              <a:t>Sugarcane farming in India uses about 2 lakh litres of water pt .</a:t>
            </a:r>
          </a:p>
          <a:p>
            <a:pPr marL="1109726" lvl="2" indent="-369909" algn="l">
              <a:lnSpc>
                <a:spcPts val="3600"/>
              </a:lnSpc>
              <a:buFont typeface="Arial"/>
              <a:buChar char="⚬"/>
            </a:pPr>
            <a:r>
              <a:rPr lang="en-US" sz="2570">
                <a:solidFill>
                  <a:srgbClr val="1C5739"/>
                </a:solidFill>
                <a:latin typeface="Canva Sans"/>
              </a:rPr>
              <a:t>However, water-saving methods have saved an estimated 60 million litres between 2019 onwards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92495" y="7573922"/>
            <a:ext cx="4687320" cy="4687320"/>
            <a:chOff x="0" y="0"/>
            <a:chExt cx="6249760" cy="6249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49797" cy="6249797"/>
            </a:xfrm>
            <a:custGeom>
              <a:avLst/>
              <a:gdLst/>
              <a:ahLst/>
              <a:cxnLst/>
              <a:rect l="l" t="t" r="r" b="b"/>
              <a:pathLst>
                <a:path w="6249797" h="6249797">
                  <a:moveTo>
                    <a:pt x="0" y="0"/>
                  </a:moveTo>
                  <a:lnTo>
                    <a:pt x="6249797" y="0"/>
                  </a:lnTo>
                  <a:lnTo>
                    <a:pt x="6249797" y="6249797"/>
                  </a:lnTo>
                  <a:lnTo>
                    <a:pt x="0" y="6249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887962" y="5985119"/>
            <a:ext cx="2085109" cy="2085109"/>
          </a:xfrm>
          <a:custGeom>
            <a:avLst/>
            <a:gdLst/>
            <a:ahLst/>
            <a:cxnLst/>
            <a:rect l="l" t="t" r="r" b="b"/>
            <a:pathLst>
              <a:path w="2085109" h="2085109">
                <a:moveTo>
                  <a:pt x="0" y="0"/>
                </a:moveTo>
                <a:lnTo>
                  <a:pt x="2085109" y="0"/>
                </a:lnTo>
                <a:lnTo>
                  <a:pt x="2085109" y="2085109"/>
                </a:lnTo>
                <a:lnTo>
                  <a:pt x="0" y="208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474620" y="-602304"/>
            <a:ext cx="4687320" cy="4687320"/>
            <a:chOff x="0" y="0"/>
            <a:chExt cx="6249760" cy="62497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49797" cy="6249797"/>
            </a:xfrm>
            <a:custGeom>
              <a:avLst/>
              <a:gdLst/>
              <a:ahLst/>
              <a:cxnLst/>
              <a:rect l="l" t="t" r="r" b="b"/>
              <a:pathLst>
                <a:path w="6249797" h="6249797">
                  <a:moveTo>
                    <a:pt x="0" y="0"/>
                  </a:moveTo>
                  <a:lnTo>
                    <a:pt x="6249797" y="0"/>
                  </a:lnTo>
                  <a:lnTo>
                    <a:pt x="6249797" y="6249797"/>
                  </a:lnTo>
                  <a:lnTo>
                    <a:pt x="0" y="6249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1936687" y="-5407454"/>
            <a:ext cx="8637895" cy="8637895"/>
          </a:xfrm>
          <a:custGeom>
            <a:avLst/>
            <a:gdLst/>
            <a:ahLst/>
            <a:cxnLst/>
            <a:rect l="l" t="t" r="r" b="b"/>
            <a:pathLst>
              <a:path w="8637895" h="8637895">
                <a:moveTo>
                  <a:pt x="0" y="0"/>
                </a:moveTo>
                <a:lnTo>
                  <a:pt x="8637895" y="0"/>
                </a:lnTo>
                <a:lnTo>
                  <a:pt x="8637895" y="8637895"/>
                </a:lnTo>
                <a:lnTo>
                  <a:pt x="0" y="863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26874" y="936933"/>
            <a:ext cx="1182826" cy="1961628"/>
          </a:xfrm>
          <a:custGeom>
            <a:avLst/>
            <a:gdLst/>
            <a:ahLst/>
            <a:cxnLst/>
            <a:rect l="l" t="t" r="r" b="b"/>
            <a:pathLst>
              <a:path w="1182826" h="1961628">
                <a:moveTo>
                  <a:pt x="0" y="0"/>
                </a:moveTo>
                <a:lnTo>
                  <a:pt x="1182826" y="0"/>
                </a:lnTo>
                <a:lnTo>
                  <a:pt x="1182826" y="1961628"/>
                </a:lnTo>
                <a:lnTo>
                  <a:pt x="0" y="1961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28066" y="1579342"/>
            <a:ext cx="358373" cy="675682"/>
          </a:xfrm>
          <a:custGeom>
            <a:avLst/>
            <a:gdLst/>
            <a:ahLst/>
            <a:cxnLst/>
            <a:rect l="l" t="t" r="r" b="b"/>
            <a:pathLst>
              <a:path w="358373" h="675682">
                <a:moveTo>
                  <a:pt x="0" y="0"/>
                </a:moveTo>
                <a:lnTo>
                  <a:pt x="358373" y="0"/>
                </a:lnTo>
                <a:lnTo>
                  <a:pt x="358373" y="675682"/>
                </a:lnTo>
                <a:lnTo>
                  <a:pt x="0" y="675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19643" y="1168764"/>
            <a:ext cx="5962326" cy="1575131"/>
          </a:xfrm>
          <a:custGeom>
            <a:avLst/>
            <a:gdLst/>
            <a:ahLst/>
            <a:cxnLst/>
            <a:rect l="l" t="t" r="r" b="b"/>
            <a:pathLst>
              <a:path w="5962326" h="1575131">
                <a:moveTo>
                  <a:pt x="0" y="0"/>
                </a:moveTo>
                <a:lnTo>
                  <a:pt x="5962326" y="0"/>
                </a:lnTo>
                <a:lnTo>
                  <a:pt x="5962326" y="1575131"/>
                </a:lnTo>
                <a:lnTo>
                  <a:pt x="0" y="15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75789" y="3125940"/>
            <a:ext cx="1182825" cy="1961628"/>
          </a:xfrm>
          <a:custGeom>
            <a:avLst/>
            <a:gdLst/>
            <a:ahLst/>
            <a:cxnLst/>
            <a:rect l="l" t="t" r="r" b="b"/>
            <a:pathLst>
              <a:path w="1182825" h="1961628">
                <a:moveTo>
                  <a:pt x="0" y="0"/>
                </a:moveTo>
                <a:lnTo>
                  <a:pt x="1182825" y="0"/>
                </a:lnTo>
                <a:lnTo>
                  <a:pt x="1182825" y="1961628"/>
                </a:lnTo>
                <a:lnTo>
                  <a:pt x="0" y="1961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35274" y="3756324"/>
            <a:ext cx="358883" cy="675784"/>
          </a:xfrm>
          <a:custGeom>
            <a:avLst/>
            <a:gdLst/>
            <a:ahLst/>
            <a:cxnLst/>
            <a:rect l="l" t="t" r="r" b="b"/>
            <a:pathLst>
              <a:path w="358883" h="675784">
                <a:moveTo>
                  <a:pt x="0" y="0"/>
                </a:moveTo>
                <a:lnTo>
                  <a:pt x="358882" y="0"/>
                </a:lnTo>
                <a:lnTo>
                  <a:pt x="358882" y="675784"/>
                </a:lnTo>
                <a:lnTo>
                  <a:pt x="0" y="675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43702" y="3231079"/>
            <a:ext cx="6624784" cy="1749332"/>
          </a:xfrm>
          <a:custGeom>
            <a:avLst/>
            <a:gdLst/>
            <a:ahLst/>
            <a:cxnLst/>
            <a:rect l="l" t="t" r="r" b="b"/>
            <a:pathLst>
              <a:path w="6624784" h="1749332">
                <a:moveTo>
                  <a:pt x="0" y="0"/>
                </a:moveTo>
                <a:lnTo>
                  <a:pt x="6624784" y="0"/>
                </a:lnTo>
                <a:lnTo>
                  <a:pt x="6624784" y="1749332"/>
                </a:lnTo>
                <a:lnTo>
                  <a:pt x="0" y="17493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82261" y="5201036"/>
            <a:ext cx="1165278" cy="1961628"/>
          </a:xfrm>
          <a:custGeom>
            <a:avLst/>
            <a:gdLst/>
            <a:ahLst/>
            <a:cxnLst/>
            <a:rect l="l" t="t" r="r" b="b"/>
            <a:pathLst>
              <a:path w="1165278" h="1961628">
                <a:moveTo>
                  <a:pt x="0" y="0"/>
                </a:moveTo>
                <a:lnTo>
                  <a:pt x="1165278" y="0"/>
                </a:lnTo>
                <a:lnTo>
                  <a:pt x="1165278" y="1961628"/>
                </a:lnTo>
                <a:lnTo>
                  <a:pt x="0" y="19616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603134" y="5784106"/>
            <a:ext cx="358373" cy="675682"/>
          </a:xfrm>
          <a:custGeom>
            <a:avLst/>
            <a:gdLst/>
            <a:ahLst/>
            <a:cxnLst/>
            <a:rect l="l" t="t" r="r" b="b"/>
            <a:pathLst>
              <a:path w="358373" h="675682">
                <a:moveTo>
                  <a:pt x="0" y="0"/>
                </a:moveTo>
                <a:lnTo>
                  <a:pt x="358373" y="0"/>
                </a:lnTo>
                <a:lnTo>
                  <a:pt x="358373" y="675682"/>
                </a:lnTo>
                <a:lnTo>
                  <a:pt x="0" y="675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998880" y="5426836"/>
            <a:ext cx="6798409" cy="1575131"/>
          </a:xfrm>
          <a:custGeom>
            <a:avLst/>
            <a:gdLst/>
            <a:ahLst/>
            <a:cxnLst/>
            <a:rect l="l" t="t" r="r" b="b"/>
            <a:pathLst>
              <a:path w="6798409" h="1575131">
                <a:moveTo>
                  <a:pt x="0" y="0"/>
                </a:moveTo>
                <a:lnTo>
                  <a:pt x="6798409" y="0"/>
                </a:lnTo>
                <a:lnTo>
                  <a:pt x="6798409" y="1575131"/>
                </a:lnTo>
                <a:lnTo>
                  <a:pt x="0" y="157513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14699" y="7099128"/>
            <a:ext cx="1182825" cy="1961628"/>
          </a:xfrm>
          <a:custGeom>
            <a:avLst/>
            <a:gdLst/>
            <a:ahLst/>
            <a:cxnLst/>
            <a:rect l="l" t="t" r="r" b="b"/>
            <a:pathLst>
              <a:path w="1182825" h="1961628">
                <a:moveTo>
                  <a:pt x="0" y="0"/>
                </a:moveTo>
                <a:lnTo>
                  <a:pt x="1182825" y="0"/>
                </a:lnTo>
                <a:lnTo>
                  <a:pt x="1182825" y="1961628"/>
                </a:lnTo>
                <a:lnTo>
                  <a:pt x="0" y="1961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33715" y="7796322"/>
            <a:ext cx="358883" cy="675784"/>
          </a:xfrm>
          <a:custGeom>
            <a:avLst/>
            <a:gdLst/>
            <a:ahLst/>
            <a:cxnLst/>
            <a:rect l="l" t="t" r="r" b="b"/>
            <a:pathLst>
              <a:path w="358883" h="675784">
                <a:moveTo>
                  <a:pt x="0" y="0"/>
                </a:moveTo>
                <a:lnTo>
                  <a:pt x="358882" y="0"/>
                </a:lnTo>
                <a:lnTo>
                  <a:pt x="358882" y="675784"/>
                </a:lnTo>
                <a:lnTo>
                  <a:pt x="0" y="675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8984" y="7150230"/>
            <a:ext cx="7610515" cy="1798022"/>
          </a:xfrm>
          <a:custGeom>
            <a:avLst/>
            <a:gdLst/>
            <a:ahLst/>
            <a:cxnLst/>
            <a:rect l="l" t="t" r="r" b="b"/>
            <a:pathLst>
              <a:path w="7610515" h="1798022">
                <a:moveTo>
                  <a:pt x="0" y="0"/>
                </a:moveTo>
                <a:lnTo>
                  <a:pt x="7610515" y="0"/>
                </a:lnTo>
                <a:lnTo>
                  <a:pt x="7610515" y="1798022"/>
                </a:lnTo>
                <a:lnTo>
                  <a:pt x="0" y="1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95769" y="3084422"/>
            <a:ext cx="4057972" cy="2025236"/>
            <a:chOff x="0" y="0"/>
            <a:chExt cx="5410629" cy="27003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10581" cy="2700274"/>
            </a:xfrm>
            <a:custGeom>
              <a:avLst/>
              <a:gdLst/>
              <a:ahLst/>
              <a:cxnLst/>
              <a:rect l="l" t="t" r="r" b="b"/>
              <a:pathLst>
                <a:path w="5410581" h="2700274">
                  <a:moveTo>
                    <a:pt x="0" y="0"/>
                  </a:moveTo>
                  <a:lnTo>
                    <a:pt x="5410581" y="0"/>
                  </a:lnTo>
                  <a:lnTo>
                    <a:pt x="5410581" y="2700274"/>
                  </a:lnTo>
                  <a:lnTo>
                    <a:pt x="0" y="270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0" r="-11" b="-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3612532" y="429426"/>
            <a:ext cx="4576047" cy="3465542"/>
            <a:chOff x="0" y="0"/>
            <a:chExt cx="6101396" cy="46207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01334" cy="4620768"/>
            </a:xfrm>
            <a:custGeom>
              <a:avLst/>
              <a:gdLst/>
              <a:ahLst/>
              <a:cxnLst/>
              <a:rect l="l" t="t" r="r" b="b"/>
              <a:pathLst>
                <a:path w="6101334" h="4620768">
                  <a:moveTo>
                    <a:pt x="0" y="0"/>
                  </a:moveTo>
                  <a:lnTo>
                    <a:pt x="6101334" y="0"/>
                  </a:lnTo>
                  <a:lnTo>
                    <a:pt x="6101334" y="4620768"/>
                  </a:lnTo>
                  <a:lnTo>
                    <a:pt x="0" y="4620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t="-34" r="-1" b="-33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0752746" y="5143500"/>
            <a:ext cx="6494365" cy="3647753"/>
            <a:chOff x="0" y="0"/>
            <a:chExt cx="8659153" cy="48636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59114" cy="4863719"/>
            </a:xfrm>
            <a:custGeom>
              <a:avLst/>
              <a:gdLst/>
              <a:ahLst/>
              <a:cxnLst/>
              <a:rect l="l" t="t" r="r" b="b"/>
              <a:pathLst>
                <a:path w="8659114" h="4863719">
                  <a:moveTo>
                    <a:pt x="0" y="0"/>
                  </a:moveTo>
                  <a:lnTo>
                    <a:pt x="8659114" y="0"/>
                  </a:lnTo>
                  <a:lnTo>
                    <a:pt x="8659114" y="4863719"/>
                  </a:lnTo>
                  <a:lnTo>
                    <a:pt x="0" y="4863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26" r="-26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64981" y="213504"/>
            <a:ext cx="5158581" cy="207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84"/>
              </a:lnSpc>
            </a:pPr>
            <a:r>
              <a:rPr lang="en-US" sz="3976" spc="385">
                <a:solidFill>
                  <a:srgbClr val="FFFFFF"/>
                </a:solidFill>
                <a:latin typeface="Arimo"/>
              </a:rPr>
              <a:t>USAGE OF WATER IN INDIAN </a:t>
            </a:r>
          </a:p>
          <a:p>
            <a:pPr algn="l">
              <a:lnSpc>
                <a:spcPts val="5486"/>
              </a:lnSpc>
            </a:pPr>
            <a:r>
              <a:rPr lang="en-US" sz="3976" spc="388">
                <a:solidFill>
                  <a:srgbClr val="FFFFFF"/>
                </a:solidFill>
                <a:latin typeface="Arimo"/>
              </a:rPr>
              <a:t>AGRICULTURE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95568" y="3304853"/>
            <a:ext cx="5377109" cy="180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266" lvl="2" indent="-157755" algn="just">
              <a:lnSpc>
                <a:spcPts val="2854"/>
              </a:lnSpc>
              <a:buFont typeface="Arial"/>
              <a:buChar char="⚬"/>
            </a:pPr>
            <a:r>
              <a:rPr lang="en-US" sz="2070" spc="202">
                <a:solidFill>
                  <a:srgbClr val="FFFFFF"/>
                </a:solidFill>
                <a:latin typeface="Open Sauce"/>
              </a:rPr>
              <a:t>India uses about 688 M3 of water for agriculture every year, which is the second highest in the world</a:t>
            </a:r>
          </a:p>
          <a:p>
            <a:pPr marL="473266" lvl="2" indent="-157755" algn="just">
              <a:lnSpc>
                <a:spcPts val="2854"/>
              </a:lnSpc>
            </a:pPr>
            <a:endParaRPr lang="en-US" sz="2070" spc="202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885487" y="1341727"/>
            <a:ext cx="979531" cy="89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4380" spc="429">
                <a:solidFill>
                  <a:srgbClr val="231F20"/>
                </a:solidFill>
                <a:latin typeface="Arimo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80551" y="3544183"/>
            <a:ext cx="979531" cy="89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4380" spc="429">
                <a:solidFill>
                  <a:srgbClr val="231F20"/>
                </a:solidFill>
                <a:latin typeface="Arimo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23603" y="5660411"/>
            <a:ext cx="979531" cy="89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4380" spc="429">
                <a:solidFill>
                  <a:srgbClr val="231F20"/>
                </a:solidFill>
                <a:latin typeface="Arimo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7056" y="7584181"/>
            <a:ext cx="966139" cy="89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4380" spc="429">
                <a:solidFill>
                  <a:srgbClr val="231F20"/>
                </a:solidFill>
                <a:latin typeface="Arimo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09700" y="1267963"/>
            <a:ext cx="4847199" cy="146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349" lvl="2" indent="-161783" algn="just">
              <a:lnSpc>
                <a:spcPts val="2931"/>
              </a:lnSpc>
              <a:buFont typeface="Arial"/>
              <a:buChar char="⚬"/>
            </a:pPr>
            <a:r>
              <a:rPr lang="en-US" sz="2121" spc="207">
                <a:solidFill>
                  <a:srgbClr val="FFFFFF"/>
                </a:solidFill>
                <a:latin typeface="Open Sauce"/>
              </a:rPr>
              <a:t>Rice, Wheat, and Sugarcane constitute 91% of crop production in India,</a:t>
            </a:r>
          </a:p>
          <a:p>
            <a:pPr marL="485349" lvl="2" indent="-161783" algn="just">
              <a:lnSpc>
                <a:spcPts val="2931"/>
              </a:lnSpc>
            </a:pPr>
            <a:endParaRPr lang="en-US" sz="2121" spc="207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735511" y="5673073"/>
            <a:ext cx="5580574" cy="126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615" lvl="2" indent="-115538" algn="just">
              <a:lnSpc>
                <a:spcPts val="2095"/>
              </a:lnSpc>
              <a:buFont typeface="Arial"/>
              <a:buChar char="⚬"/>
            </a:pPr>
            <a:r>
              <a:rPr lang="en-US" sz="1514" spc="147">
                <a:solidFill>
                  <a:srgbClr val="FFFFFF"/>
                </a:solidFill>
                <a:latin typeface="Open Sauce"/>
              </a:rPr>
              <a:t>Irrigation water use accounted for 83% of the total water use in 1997, estimated to go down to 73% by 2025 under the high-demand scenario</a:t>
            </a:r>
          </a:p>
          <a:p>
            <a:pPr marL="346615" lvl="2" indent="-115538" algn="just">
              <a:lnSpc>
                <a:spcPts val="2095"/>
              </a:lnSpc>
            </a:pPr>
            <a:endParaRPr lang="en-US" sz="1514" spc="147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939307" y="7570367"/>
            <a:ext cx="6344815" cy="92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751" lvl="2" indent="-140250" algn="just">
              <a:lnSpc>
                <a:spcPts val="2540"/>
              </a:lnSpc>
              <a:buFont typeface="Arial"/>
              <a:buChar char="⚬"/>
            </a:pPr>
            <a:r>
              <a:rPr lang="en-US" sz="1840" spc="180">
                <a:solidFill>
                  <a:srgbClr val="FFFFFF"/>
                </a:solidFill>
                <a:latin typeface="Open Sauce"/>
              </a:rPr>
              <a:t>Agriculture accounts for 90% water use and 17.6% of the total GHG emissions in India </a:t>
            </a:r>
          </a:p>
          <a:p>
            <a:pPr marL="420751" lvl="2" indent="-140250" algn="just">
              <a:lnSpc>
                <a:spcPts val="2540"/>
              </a:lnSpc>
            </a:pPr>
            <a:endParaRPr lang="en-US" sz="1840" spc="18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-130960" y="9616927"/>
            <a:ext cx="14615288" cy="44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15">
                <a:solidFill>
                  <a:srgbClr val="1C5739"/>
                </a:solidFill>
                <a:latin typeface="Canva Sans Bold"/>
              </a:rPr>
              <a:t>Data Source:</a:t>
            </a:r>
            <a:r>
              <a:rPr lang="en-US" sz="2615" u="sng">
                <a:solidFill>
                  <a:srgbClr val="0000FF"/>
                </a:solidFill>
                <a:latin typeface="Canva Sans Bold"/>
                <a:hlinkClick r:id="rId28" tooltip="https://www.desagri.gov.in/wp-content/uploads/2023/05/Agricultural-Statistics-at-a-Glance-2022.pdf"/>
              </a:rPr>
              <a:t>“Agricultural Statistics 2022” published by the Government of India4</a:t>
            </a:r>
            <a:r>
              <a:rPr lang="en-US" sz="2615">
                <a:solidFill>
                  <a:srgbClr val="1C5739"/>
                </a:solidFill>
                <a:latin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6580" y="1922160"/>
            <a:ext cx="4962760" cy="4964513"/>
          </a:xfrm>
          <a:custGeom>
            <a:avLst/>
            <a:gdLst/>
            <a:ahLst/>
            <a:cxnLst/>
            <a:rect l="l" t="t" r="r" b="b"/>
            <a:pathLst>
              <a:path w="4962760" h="4964513">
                <a:moveTo>
                  <a:pt x="0" y="0"/>
                </a:moveTo>
                <a:lnTo>
                  <a:pt x="4962760" y="0"/>
                </a:lnTo>
                <a:lnTo>
                  <a:pt x="4962760" y="4964513"/>
                </a:lnTo>
                <a:lnTo>
                  <a:pt x="0" y="496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70095" y="637401"/>
            <a:ext cx="2223783" cy="2218391"/>
          </a:xfrm>
          <a:custGeom>
            <a:avLst/>
            <a:gdLst/>
            <a:ahLst/>
            <a:cxnLst/>
            <a:rect l="l" t="t" r="r" b="b"/>
            <a:pathLst>
              <a:path w="2223783" h="2218391">
                <a:moveTo>
                  <a:pt x="0" y="0"/>
                </a:moveTo>
                <a:lnTo>
                  <a:pt x="2223783" y="0"/>
                </a:lnTo>
                <a:lnTo>
                  <a:pt x="2223783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4680" y="3120204"/>
            <a:ext cx="2223783" cy="2218391"/>
          </a:xfrm>
          <a:custGeom>
            <a:avLst/>
            <a:gdLst/>
            <a:ahLst/>
            <a:cxnLst/>
            <a:rect l="l" t="t" r="r" b="b"/>
            <a:pathLst>
              <a:path w="2223783" h="2218391">
                <a:moveTo>
                  <a:pt x="0" y="0"/>
                </a:moveTo>
                <a:lnTo>
                  <a:pt x="2223783" y="0"/>
                </a:lnTo>
                <a:lnTo>
                  <a:pt x="2223783" y="2218390"/>
                </a:lnTo>
                <a:lnTo>
                  <a:pt x="0" y="221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4042" y="5246061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53937" y="689363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53172" y="2284819"/>
            <a:ext cx="5113566" cy="5113566"/>
          </a:xfrm>
          <a:custGeom>
            <a:avLst/>
            <a:gdLst/>
            <a:ahLst/>
            <a:cxnLst/>
            <a:rect l="l" t="t" r="r" b="b"/>
            <a:pathLst>
              <a:path w="5113566" h="5113566">
                <a:moveTo>
                  <a:pt x="0" y="0"/>
                </a:moveTo>
                <a:lnTo>
                  <a:pt x="5113566" y="0"/>
                </a:lnTo>
                <a:lnTo>
                  <a:pt x="5113566" y="5113566"/>
                </a:lnTo>
                <a:lnTo>
                  <a:pt x="0" y="5113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7183" y="-104569"/>
            <a:ext cx="16281273" cy="177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660" spc="455">
                <a:solidFill>
                  <a:srgbClr val="231F20"/>
                </a:solidFill>
                <a:latin typeface="Arimo"/>
              </a:rPr>
              <a:t> Introducing our Water Management System</a:t>
            </a:r>
          </a:p>
          <a:p>
            <a:pPr algn="l">
              <a:lnSpc>
                <a:spcPts val="6434"/>
              </a:lnSpc>
            </a:pPr>
            <a:r>
              <a:rPr lang="en-US" sz="4660" spc="455">
                <a:solidFill>
                  <a:srgbClr val="231F20"/>
                </a:solidFill>
                <a:latin typeface="Arimo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7573333" y="2855792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46663" y="6816781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84586" y="7925977"/>
            <a:ext cx="1666524" cy="1664398"/>
          </a:xfrm>
          <a:custGeom>
            <a:avLst/>
            <a:gdLst/>
            <a:ahLst/>
            <a:cxnLst/>
            <a:rect l="l" t="t" r="r" b="b"/>
            <a:pathLst>
              <a:path w="1666524" h="1664398">
                <a:moveTo>
                  <a:pt x="0" y="0"/>
                </a:moveTo>
                <a:lnTo>
                  <a:pt x="1666524" y="0"/>
                </a:lnTo>
                <a:lnTo>
                  <a:pt x="1666524" y="1664398"/>
                </a:lnTo>
                <a:lnTo>
                  <a:pt x="0" y="1664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98375" y="3451613"/>
            <a:ext cx="2389625" cy="149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5">
                <a:solidFill>
                  <a:srgbClr val="FFFFFF"/>
                </a:solidFill>
                <a:latin typeface="Canva Sans Bold"/>
              </a:rPr>
              <a:t>Optimal</a:t>
            </a:r>
          </a:p>
          <a:p>
            <a:pPr algn="ctr">
              <a:lnSpc>
                <a:spcPts val="4014"/>
              </a:lnSpc>
            </a:pPr>
            <a:r>
              <a:rPr lang="en-US" sz="2865">
                <a:solidFill>
                  <a:srgbClr val="FFFFFF"/>
                </a:solidFill>
                <a:latin typeface="Canva Sans Bold"/>
              </a:rPr>
              <a:t>irrigation 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89030" y="3085783"/>
            <a:ext cx="4142636" cy="245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Machine learning algorithm</a:t>
            </a:r>
          </a:p>
        </p:txBody>
      </p:sp>
      <p:sp>
        <p:nvSpPr>
          <p:cNvPr id="14" name="Freeform 14"/>
          <p:cNvSpPr/>
          <p:nvPr/>
        </p:nvSpPr>
        <p:spPr>
          <a:xfrm rot="1831512">
            <a:off x="10739925" y="2345666"/>
            <a:ext cx="1222029" cy="369664"/>
          </a:xfrm>
          <a:custGeom>
            <a:avLst/>
            <a:gdLst/>
            <a:ahLst/>
            <a:cxnLst/>
            <a:rect l="l" t="t" r="r" b="b"/>
            <a:pathLst>
              <a:path w="1222029" h="369664">
                <a:moveTo>
                  <a:pt x="0" y="0"/>
                </a:moveTo>
                <a:lnTo>
                  <a:pt x="1222029" y="0"/>
                </a:lnTo>
                <a:lnTo>
                  <a:pt x="1222029" y="369663"/>
                </a:lnTo>
                <a:lnTo>
                  <a:pt x="0" y="369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5882152" y="1168872"/>
            <a:ext cx="1599668" cy="127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430">
                <a:solidFill>
                  <a:srgbClr val="FFFFFF"/>
                </a:solidFill>
                <a:latin typeface="Canva Sans Bold"/>
              </a:rPr>
              <a:t>Optimal </a:t>
            </a:r>
          </a:p>
          <a:p>
            <a:pPr algn="ctr">
              <a:lnSpc>
                <a:spcPts val="3400"/>
              </a:lnSpc>
            </a:pPr>
            <a:r>
              <a:rPr lang="en-US" sz="2430">
                <a:solidFill>
                  <a:srgbClr val="FFFFFF"/>
                </a:solidFill>
                <a:latin typeface="Canva Sans Bold"/>
              </a:rPr>
              <a:t>water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7423" y="5802806"/>
            <a:ext cx="24248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Soil Humidity</a:t>
            </a:r>
          </a:p>
        </p:txBody>
      </p:sp>
      <p:sp>
        <p:nvSpPr>
          <p:cNvPr id="17" name="Freeform 17"/>
          <p:cNvSpPr/>
          <p:nvPr/>
        </p:nvSpPr>
        <p:spPr>
          <a:xfrm rot="103579">
            <a:off x="9628287" y="4167338"/>
            <a:ext cx="1588013" cy="480374"/>
          </a:xfrm>
          <a:custGeom>
            <a:avLst/>
            <a:gdLst/>
            <a:ahLst/>
            <a:cxnLst/>
            <a:rect l="l" t="t" r="r" b="b"/>
            <a:pathLst>
              <a:path w="1588013" h="480374">
                <a:moveTo>
                  <a:pt x="0" y="0"/>
                </a:moveTo>
                <a:lnTo>
                  <a:pt x="1588013" y="0"/>
                </a:lnTo>
                <a:lnTo>
                  <a:pt x="1588013" y="480374"/>
                </a:lnTo>
                <a:lnTo>
                  <a:pt x="0" y="480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-2108045">
            <a:off x="10082123" y="5484066"/>
            <a:ext cx="1308915" cy="395947"/>
          </a:xfrm>
          <a:custGeom>
            <a:avLst/>
            <a:gdLst/>
            <a:ahLst/>
            <a:cxnLst/>
            <a:rect l="l" t="t" r="r" b="b"/>
            <a:pathLst>
              <a:path w="1308915" h="395947">
                <a:moveTo>
                  <a:pt x="0" y="0"/>
                </a:moveTo>
                <a:lnTo>
                  <a:pt x="1308914" y="0"/>
                </a:lnTo>
                <a:lnTo>
                  <a:pt x="1308914" y="395947"/>
                </a:lnTo>
                <a:lnTo>
                  <a:pt x="0" y="395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3343568">
            <a:off x="10899268" y="6316738"/>
            <a:ext cx="1278263" cy="386675"/>
          </a:xfrm>
          <a:custGeom>
            <a:avLst/>
            <a:gdLst/>
            <a:ahLst/>
            <a:cxnLst/>
            <a:rect l="l" t="t" r="r" b="b"/>
            <a:pathLst>
              <a:path w="1278263" h="386675">
                <a:moveTo>
                  <a:pt x="0" y="0"/>
                </a:moveTo>
                <a:lnTo>
                  <a:pt x="1278263" y="0"/>
                </a:lnTo>
                <a:lnTo>
                  <a:pt x="1278263" y="386675"/>
                </a:lnTo>
                <a:lnTo>
                  <a:pt x="0" y="386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5569838">
            <a:off x="12603570" y="7071656"/>
            <a:ext cx="1678108" cy="507628"/>
          </a:xfrm>
          <a:custGeom>
            <a:avLst/>
            <a:gdLst/>
            <a:ahLst/>
            <a:cxnLst/>
            <a:rect l="l" t="t" r="r" b="b"/>
            <a:pathLst>
              <a:path w="1678108" h="507628">
                <a:moveTo>
                  <a:pt x="0" y="0"/>
                </a:moveTo>
                <a:lnTo>
                  <a:pt x="1678108" y="0"/>
                </a:lnTo>
                <a:lnTo>
                  <a:pt x="1678108" y="507628"/>
                </a:lnTo>
                <a:lnTo>
                  <a:pt x="0" y="507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2629407">
            <a:off x="14604846" y="2530139"/>
            <a:ext cx="1339792" cy="405287"/>
          </a:xfrm>
          <a:custGeom>
            <a:avLst/>
            <a:gdLst/>
            <a:ahLst/>
            <a:cxnLst/>
            <a:rect l="l" t="t" r="r" b="b"/>
            <a:pathLst>
              <a:path w="1339792" h="405287">
                <a:moveTo>
                  <a:pt x="0" y="0"/>
                </a:moveTo>
                <a:lnTo>
                  <a:pt x="1339792" y="0"/>
                </a:lnTo>
                <a:lnTo>
                  <a:pt x="1339792" y="405287"/>
                </a:lnTo>
                <a:lnTo>
                  <a:pt x="0" y="405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5178381" y="4381799"/>
            <a:ext cx="1140757" cy="345079"/>
          </a:xfrm>
          <a:custGeom>
            <a:avLst/>
            <a:gdLst/>
            <a:ahLst/>
            <a:cxnLst/>
            <a:rect l="l" t="t" r="r" b="b"/>
            <a:pathLst>
              <a:path w="1140757" h="345079">
                <a:moveTo>
                  <a:pt x="0" y="0"/>
                </a:moveTo>
                <a:lnTo>
                  <a:pt x="1140757" y="0"/>
                </a:lnTo>
                <a:lnTo>
                  <a:pt x="1140757" y="345079"/>
                </a:lnTo>
                <a:lnTo>
                  <a:pt x="0" y="3450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5276160">
            <a:off x="13212186" y="7085283"/>
            <a:ext cx="1588013" cy="480374"/>
          </a:xfrm>
          <a:custGeom>
            <a:avLst/>
            <a:gdLst/>
            <a:ahLst/>
            <a:cxnLst/>
            <a:rect l="l" t="t" r="r" b="b"/>
            <a:pathLst>
              <a:path w="1588013" h="480374">
                <a:moveTo>
                  <a:pt x="0" y="0"/>
                </a:moveTo>
                <a:lnTo>
                  <a:pt x="1588012" y="0"/>
                </a:lnTo>
                <a:lnTo>
                  <a:pt x="1588012" y="480374"/>
                </a:lnTo>
                <a:lnTo>
                  <a:pt x="0" y="480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83651" y="865987"/>
            <a:ext cx="8782530" cy="6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1860" spc="182">
                <a:solidFill>
                  <a:srgbClr val="231F20"/>
                </a:solidFill>
                <a:latin typeface="Open Sauce"/>
              </a:rPr>
              <a:t>Application for farmers, IoT device with humidity sensor.</a:t>
            </a:r>
          </a:p>
          <a:p>
            <a:pPr algn="l">
              <a:lnSpc>
                <a:spcPts val="2570"/>
              </a:lnSpc>
            </a:pPr>
            <a:endParaRPr lang="en-US" sz="1860" spc="182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47258" y="8520823"/>
            <a:ext cx="17806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Dataset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4176" y="7407302"/>
            <a:ext cx="24248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Current Weather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10015" y="1404442"/>
            <a:ext cx="2051939" cy="55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255">
                <a:solidFill>
                  <a:srgbClr val="FFFFFF"/>
                </a:solidFill>
                <a:latin typeface="Canva Sans Bold"/>
              </a:rPr>
              <a:t>Crop type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97981" y="3544855"/>
            <a:ext cx="2009187" cy="112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255">
                <a:solidFill>
                  <a:srgbClr val="FFFFFF"/>
                </a:solidFill>
                <a:latin typeface="Canva Sans Bold"/>
              </a:rPr>
              <a:t>Land Area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6677" y="1509728"/>
            <a:ext cx="3592836" cy="43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619" spc="256">
                <a:solidFill>
                  <a:srgbClr val="397D5A"/>
                </a:solidFill>
                <a:latin typeface="Open Sauce Bold"/>
              </a:rPr>
              <a:t>Aim: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5934" y="2557780"/>
            <a:ext cx="6851649" cy="643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1. Application and IoT device development.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2.Data collection: crop type, area, soil moisture, weather.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3.Machine learning generates usage recommendations.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4. Goal: reduce water wastage.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5. Enhance sustainability and cut costs.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6. Mitigate natural calamity risks.</a:t>
            </a:r>
          </a:p>
          <a:p>
            <a:pPr algn="just">
              <a:lnSpc>
                <a:spcPts val="3433"/>
              </a:lnSpc>
            </a:pPr>
            <a:endParaRPr lang="en-US" sz="2452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Canva Sans"/>
              </a:rPr>
              <a:t>7. Optimizing water usage in agriculture.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6580" y="1922160"/>
            <a:ext cx="4962760" cy="4964513"/>
          </a:xfrm>
          <a:custGeom>
            <a:avLst/>
            <a:gdLst/>
            <a:ahLst/>
            <a:cxnLst/>
            <a:rect l="l" t="t" r="r" b="b"/>
            <a:pathLst>
              <a:path w="4962760" h="4964513">
                <a:moveTo>
                  <a:pt x="0" y="0"/>
                </a:moveTo>
                <a:lnTo>
                  <a:pt x="4962760" y="0"/>
                </a:lnTo>
                <a:lnTo>
                  <a:pt x="4962760" y="4964513"/>
                </a:lnTo>
                <a:lnTo>
                  <a:pt x="0" y="496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70095" y="637401"/>
            <a:ext cx="2223783" cy="2218391"/>
          </a:xfrm>
          <a:custGeom>
            <a:avLst/>
            <a:gdLst/>
            <a:ahLst/>
            <a:cxnLst/>
            <a:rect l="l" t="t" r="r" b="b"/>
            <a:pathLst>
              <a:path w="2223783" h="2218391">
                <a:moveTo>
                  <a:pt x="0" y="0"/>
                </a:moveTo>
                <a:lnTo>
                  <a:pt x="2223783" y="0"/>
                </a:lnTo>
                <a:lnTo>
                  <a:pt x="2223783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4680" y="3120204"/>
            <a:ext cx="2223783" cy="2218391"/>
          </a:xfrm>
          <a:custGeom>
            <a:avLst/>
            <a:gdLst/>
            <a:ahLst/>
            <a:cxnLst/>
            <a:rect l="l" t="t" r="r" b="b"/>
            <a:pathLst>
              <a:path w="2223783" h="2218391">
                <a:moveTo>
                  <a:pt x="0" y="0"/>
                </a:moveTo>
                <a:lnTo>
                  <a:pt x="2223783" y="0"/>
                </a:lnTo>
                <a:lnTo>
                  <a:pt x="2223783" y="2218390"/>
                </a:lnTo>
                <a:lnTo>
                  <a:pt x="0" y="221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4042" y="5246061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53937" y="689363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53172" y="2284819"/>
            <a:ext cx="5113566" cy="5113566"/>
          </a:xfrm>
          <a:custGeom>
            <a:avLst/>
            <a:gdLst/>
            <a:ahLst/>
            <a:cxnLst/>
            <a:rect l="l" t="t" r="r" b="b"/>
            <a:pathLst>
              <a:path w="5113566" h="5113566">
                <a:moveTo>
                  <a:pt x="0" y="0"/>
                </a:moveTo>
                <a:lnTo>
                  <a:pt x="5113566" y="0"/>
                </a:lnTo>
                <a:lnTo>
                  <a:pt x="5113566" y="5113566"/>
                </a:lnTo>
                <a:lnTo>
                  <a:pt x="0" y="5113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7183" y="-104569"/>
            <a:ext cx="16281273" cy="177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660" spc="455">
                <a:solidFill>
                  <a:srgbClr val="231F20"/>
                </a:solidFill>
                <a:latin typeface="Arimo"/>
              </a:rPr>
              <a:t> Introducing our Water Management System</a:t>
            </a:r>
          </a:p>
          <a:p>
            <a:pPr algn="l">
              <a:lnSpc>
                <a:spcPts val="6434"/>
              </a:lnSpc>
            </a:pPr>
            <a:r>
              <a:rPr lang="en-US" sz="4660" spc="455">
                <a:solidFill>
                  <a:srgbClr val="231F20"/>
                </a:solidFill>
                <a:latin typeface="Arimo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376" y="2694682"/>
            <a:ext cx="7227047" cy="216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075" lvl="2" indent="-195358" algn="l">
              <a:lnSpc>
                <a:spcPts val="3539"/>
              </a:lnSpc>
              <a:buFont typeface="Arial"/>
              <a:buChar char="⚬"/>
            </a:pPr>
            <a:r>
              <a:rPr lang="en-US" sz="2566" spc="248">
                <a:solidFill>
                  <a:srgbClr val="231F20"/>
                </a:solidFill>
                <a:latin typeface="Open Sauce"/>
              </a:rPr>
              <a:t> soil moisture sensors</a:t>
            </a:r>
          </a:p>
          <a:p>
            <a:pPr marL="586075" lvl="2" indent="-195358" algn="l">
              <a:lnSpc>
                <a:spcPts val="3539"/>
              </a:lnSpc>
              <a:buFont typeface="Arial"/>
              <a:buChar char="⚬"/>
            </a:pPr>
            <a:r>
              <a:rPr lang="en-US" sz="2566" spc="248">
                <a:solidFill>
                  <a:srgbClr val="231F20"/>
                </a:solidFill>
                <a:latin typeface="Open Sauce"/>
              </a:rPr>
              <a:t> crop type </a:t>
            </a:r>
          </a:p>
          <a:p>
            <a:pPr marL="586075" lvl="2" indent="-195358" algn="l">
              <a:lnSpc>
                <a:spcPts val="3539"/>
              </a:lnSpc>
              <a:buFont typeface="Arial"/>
              <a:buChar char="⚬"/>
            </a:pPr>
            <a:r>
              <a:rPr lang="en-US" sz="2566" spc="248">
                <a:solidFill>
                  <a:srgbClr val="231F20"/>
                </a:solidFill>
                <a:latin typeface="Open Sauce"/>
              </a:rPr>
              <a:t>land area</a:t>
            </a:r>
          </a:p>
          <a:p>
            <a:pPr marL="586399" lvl="2" indent="-195466" algn="l">
              <a:lnSpc>
                <a:spcPts val="3539"/>
              </a:lnSpc>
              <a:buFont typeface="Arial"/>
              <a:buChar char="⚬"/>
            </a:pPr>
            <a:r>
              <a:rPr lang="en-US" sz="2566" spc="249">
                <a:solidFill>
                  <a:srgbClr val="231F20"/>
                </a:solidFill>
                <a:latin typeface="Open Sauce"/>
              </a:rPr>
              <a:t>current weather.</a:t>
            </a:r>
          </a:p>
          <a:p>
            <a:pPr marL="586399" lvl="2" indent="-195466" algn="l">
              <a:lnSpc>
                <a:spcPts val="3539"/>
              </a:lnSpc>
              <a:buFont typeface="Arial"/>
              <a:buChar char="⚬"/>
            </a:pPr>
            <a:r>
              <a:rPr lang="en-US" sz="2566" spc="249">
                <a:solidFill>
                  <a:srgbClr val="231F20"/>
                </a:solidFill>
                <a:latin typeface="Open Sauce"/>
              </a:rPr>
              <a:t>optimization of water usage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73333" y="2855792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46663" y="6816781"/>
            <a:ext cx="2224486" cy="2218391"/>
          </a:xfrm>
          <a:custGeom>
            <a:avLst/>
            <a:gdLst/>
            <a:ahLst/>
            <a:cxnLst/>
            <a:rect l="l" t="t" r="r" b="b"/>
            <a:pathLst>
              <a:path w="2224486" h="2218391">
                <a:moveTo>
                  <a:pt x="0" y="0"/>
                </a:moveTo>
                <a:lnTo>
                  <a:pt x="2224487" y="0"/>
                </a:lnTo>
                <a:lnTo>
                  <a:pt x="2224487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84586" y="7925977"/>
            <a:ext cx="1666524" cy="1664398"/>
          </a:xfrm>
          <a:custGeom>
            <a:avLst/>
            <a:gdLst/>
            <a:ahLst/>
            <a:cxnLst/>
            <a:rect l="l" t="t" r="r" b="b"/>
            <a:pathLst>
              <a:path w="1666524" h="1664398">
                <a:moveTo>
                  <a:pt x="0" y="0"/>
                </a:moveTo>
                <a:lnTo>
                  <a:pt x="1666524" y="0"/>
                </a:lnTo>
                <a:lnTo>
                  <a:pt x="1666524" y="1664398"/>
                </a:lnTo>
                <a:lnTo>
                  <a:pt x="0" y="1664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98375" y="3451613"/>
            <a:ext cx="2389625" cy="149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</a:pPr>
            <a:r>
              <a:rPr lang="en-US" sz="2865">
                <a:solidFill>
                  <a:srgbClr val="FFFFFF"/>
                </a:solidFill>
                <a:latin typeface="Canva Sans Bold"/>
              </a:rPr>
              <a:t>Optimal</a:t>
            </a:r>
          </a:p>
          <a:p>
            <a:pPr algn="ctr">
              <a:lnSpc>
                <a:spcPts val="4014"/>
              </a:lnSpc>
            </a:pPr>
            <a:r>
              <a:rPr lang="en-US" sz="2865">
                <a:solidFill>
                  <a:srgbClr val="FFFFFF"/>
                </a:solidFill>
                <a:latin typeface="Canva Sans Bold"/>
              </a:rPr>
              <a:t>irrigation type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89030" y="3085783"/>
            <a:ext cx="4142636" cy="245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Machine learning algorithm</a:t>
            </a:r>
          </a:p>
        </p:txBody>
      </p:sp>
      <p:sp>
        <p:nvSpPr>
          <p:cNvPr id="15" name="Freeform 15"/>
          <p:cNvSpPr/>
          <p:nvPr/>
        </p:nvSpPr>
        <p:spPr>
          <a:xfrm rot="1831512">
            <a:off x="10739925" y="2345666"/>
            <a:ext cx="1222029" cy="369664"/>
          </a:xfrm>
          <a:custGeom>
            <a:avLst/>
            <a:gdLst/>
            <a:ahLst/>
            <a:cxnLst/>
            <a:rect l="l" t="t" r="r" b="b"/>
            <a:pathLst>
              <a:path w="1222029" h="369664">
                <a:moveTo>
                  <a:pt x="0" y="0"/>
                </a:moveTo>
                <a:lnTo>
                  <a:pt x="1222029" y="0"/>
                </a:lnTo>
                <a:lnTo>
                  <a:pt x="1222029" y="369663"/>
                </a:lnTo>
                <a:lnTo>
                  <a:pt x="0" y="369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5882152" y="1168872"/>
            <a:ext cx="1599668" cy="127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430">
                <a:solidFill>
                  <a:srgbClr val="FFFFFF"/>
                </a:solidFill>
                <a:latin typeface="Canva Sans Bold"/>
              </a:rPr>
              <a:t>Optimal </a:t>
            </a:r>
          </a:p>
          <a:p>
            <a:pPr algn="ctr">
              <a:lnSpc>
                <a:spcPts val="3400"/>
              </a:lnSpc>
            </a:pPr>
            <a:r>
              <a:rPr lang="en-US" sz="2430">
                <a:solidFill>
                  <a:srgbClr val="FFFFFF"/>
                </a:solidFill>
                <a:latin typeface="Canva Sans Bold"/>
              </a:rPr>
              <a:t>water usage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7423" y="5802806"/>
            <a:ext cx="24248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Soil Humidity</a:t>
            </a:r>
          </a:p>
        </p:txBody>
      </p:sp>
      <p:sp>
        <p:nvSpPr>
          <p:cNvPr id="18" name="Freeform 18"/>
          <p:cNvSpPr/>
          <p:nvPr/>
        </p:nvSpPr>
        <p:spPr>
          <a:xfrm rot="103579">
            <a:off x="9628287" y="4167338"/>
            <a:ext cx="1588013" cy="480374"/>
          </a:xfrm>
          <a:custGeom>
            <a:avLst/>
            <a:gdLst/>
            <a:ahLst/>
            <a:cxnLst/>
            <a:rect l="l" t="t" r="r" b="b"/>
            <a:pathLst>
              <a:path w="1588013" h="480374">
                <a:moveTo>
                  <a:pt x="0" y="0"/>
                </a:moveTo>
                <a:lnTo>
                  <a:pt x="1588013" y="0"/>
                </a:lnTo>
                <a:lnTo>
                  <a:pt x="1588013" y="480374"/>
                </a:lnTo>
                <a:lnTo>
                  <a:pt x="0" y="480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2108045">
            <a:off x="10082123" y="5484066"/>
            <a:ext cx="1308915" cy="395947"/>
          </a:xfrm>
          <a:custGeom>
            <a:avLst/>
            <a:gdLst/>
            <a:ahLst/>
            <a:cxnLst/>
            <a:rect l="l" t="t" r="r" b="b"/>
            <a:pathLst>
              <a:path w="1308915" h="395947">
                <a:moveTo>
                  <a:pt x="0" y="0"/>
                </a:moveTo>
                <a:lnTo>
                  <a:pt x="1308914" y="0"/>
                </a:lnTo>
                <a:lnTo>
                  <a:pt x="1308914" y="395947"/>
                </a:lnTo>
                <a:lnTo>
                  <a:pt x="0" y="395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3343568">
            <a:off x="10899268" y="6316738"/>
            <a:ext cx="1278263" cy="386675"/>
          </a:xfrm>
          <a:custGeom>
            <a:avLst/>
            <a:gdLst/>
            <a:ahLst/>
            <a:cxnLst/>
            <a:rect l="l" t="t" r="r" b="b"/>
            <a:pathLst>
              <a:path w="1278263" h="386675">
                <a:moveTo>
                  <a:pt x="0" y="0"/>
                </a:moveTo>
                <a:lnTo>
                  <a:pt x="1278263" y="0"/>
                </a:lnTo>
                <a:lnTo>
                  <a:pt x="1278263" y="386675"/>
                </a:lnTo>
                <a:lnTo>
                  <a:pt x="0" y="386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5569838">
            <a:off x="12603570" y="7071656"/>
            <a:ext cx="1678108" cy="507628"/>
          </a:xfrm>
          <a:custGeom>
            <a:avLst/>
            <a:gdLst/>
            <a:ahLst/>
            <a:cxnLst/>
            <a:rect l="l" t="t" r="r" b="b"/>
            <a:pathLst>
              <a:path w="1678108" h="507628">
                <a:moveTo>
                  <a:pt x="0" y="0"/>
                </a:moveTo>
                <a:lnTo>
                  <a:pt x="1678108" y="0"/>
                </a:lnTo>
                <a:lnTo>
                  <a:pt x="1678108" y="507628"/>
                </a:lnTo>
                <a:lnTo>
                  <a:pt x="0" y="507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2629407">
            <a:off x="14604846" y="2530139"/>
            <a:ext cx="1339792" cy="405287"/>
          </a:xfrm>
          <a:custGeom>
            <a:avLst/>
            <a:gdLst/>
            <a:ahLst/>
            <a:cxnLst/>
            <a:rect l="l" t="t" r="r" b="b"/>
            <a:pathLst>
              <a:path w="1339792" h="405287">
                <a:moveTo>
                  <a:pt x="0" y="0"/>
                </a:moveTo>
                <a:lnTo>
                  <a:pt x="1339792" y="0"/>
                </a:lnTo>
                <a:lnTo>
                  <a:pt x="1339792" y="405287"/>
                </a:lnTo>
                <a:lnTo>
                  <a:pt x="0" y="405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5178381" y="4381799"/>
            <a:ext cx="1140757" cy="345079"/>
          </a:xfrm>
          <a:custGeom>
            <a:avLst/>
            <a:gdLst/>
            <a:ahLst/>
            <a:cxnLst/>
            <a:rect l="l" t="t" r="r" b="b"/>
            <a:pathLst>
              <a:path w="1140757" h="345079">
                <a:moveTo>
                  <a:pt x="0" y="0"/>
                </a:moveTo>
                <a:lnTo>
                  <a:pt x="1140757" y="0"/>
                </a:lnTo>
                <a:lnTo>
                  <a:pt x="1140757" y="345079"/>
                </a:lnTo>
                <a:lnTo>
                  <a:pt x="0" y="3450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 rot="5276160">
            <a:off x="13212186" y="7085283"/>
            <a:ext cx="1588013" cy="480374"/>
          </a:xfrm>
          <a:custGeom>
            <a:avLst/>
            <a:gdLst/>
            <a:ahLst/>
            <a:cxnLst/>
            <a:rect l="l" t="t" r="r" b="b"/>
            <a:pathLst>
              <a:path w="1588013" h="480374">
                <a:moveTo>
                  <a:pt x="0" y="0"/>
                </a:moveTo>
                <a:lnTo>
                  <a:pt x="1588012" y="0"/>
                </a:lnTo>
                <a:lnTo>
                  <a:pt x="1588012" y="480374"/>
                </a:lnTo>
                <a:lnTo>
                  <a:pt x="0" y="480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36677" y="1885850"/>
            <a:ext cx="3592836" cy="43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619" spc="256">
                <a:solidFill>
                  <a:srgbClr val="397D5A"/>
                </a:solidFill>
                <a:latin typeface="Open Sauce Bold"/>
              </a:rPr>
              <a:t>The components: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3651" y="865987"/>
            <a:ext cx="8782530" cy="6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1860" spc="182">
                <a:solidFill>
                  <a:srgbClr val="231F20"/>
                </a:solidFill>
                <a:latin typeface="Open Sauce"/>
              </a:rPr>
              <a:t>Application for farmers, IoT device with humidity sensor.</a:t>
            </a:r>
          </a:p>
          <a:p>
            <a:pPr algn="l">
              <a:lnSpc>
                <a:spcPts val="2570"/>
              </a:lnSpc>
            </a:pPr>
            <a:endParaRPr lang="en-US" sz="1860" spc="182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47258" y="8520823"/>
            <a:ext cx="17806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24176" y="7407302"/>
            <a:ext cx="24248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Current Weather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8297" y="6043989"/>
            <a:ext cx="7219126" cy="336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Sensor integration</a:t>
            </a:r>
          </a:p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Data analysis and decision making</a:t>
            </a:r>
          </a:p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precision integration techniques</a:t>
            </a:r>
          </a:p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Fertigation Integration</a:t>
            </a:r>
          </a:p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Remote monitoring and controls</a:t>
            </a:r>
          </a:p>
          <a:p>
            <a:pPr marL="555452" lvl="2" indent="-185151">
              <a:lnSpc>
                <a:spcPts val="3359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Water Recycling and Rainwater harvesting</a:t>
            </a:r>
          </a:p>
          <a:p>
            <a:pPr marL="555663" lvl="2" indent="-185221" algn="l">
              <a:lnSpc>
                <a:spcPts val="3360"/>
              </a:lnSpc>
              <a:buFont typeface="Arial"/>
              <a:buChar char="⚬"/>
            </a:pPr>
            <a:r>
              <a:rPr lang="en-US" sz="2432" spc="238">
                <a:solidFill>
                  <a:srgbClr val="231F20"/>
                </a:solidFill>
                <a:latin typeface="Open Sauce Bold"/>
              </a:rPr>
              <a:t>Training support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6677" y="5331265"/>
            <a:ext cx="5635771" cy="3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160" spc="211">
                <a:solidFill>
                  <a:srgbClr val="397D5A"/>
                </a:solidFill>
                <a:latin typeface="Open Sauce Bold"/>
              </a:rPr>
              <a:t>PROPOSED 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10015" y="1404442"/>
            <a:ext cx="2051939" cy="55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255">
                <a:solidFill>
                  <a:srgbClr val="FFFFFF"/>
                </a:solidFill>
                <a:latin typeface="Canva Sans Bold"/>
              </a:rPr>
              <a:t>Crop type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97981" y="3544855"/>
            <a:ext cx="2009187" cy="112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255">
                <a:solidFill>
                  <a:srgbClr val="FFFFFF"/>
                </a:solidFill>
                <a:latin typeface="Canva Sans Bold"/>
              </a:rPr>
              <a:t>Land Area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41718" y="3256087"/>
            <a:ext cx="7146282" cy="3031749"/>
            <a:chOff x="0" y="0"/>
            <a:chExt cx="24384000" cy="10344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344702"/>
            </a:xfrm>
            <a:custGeom>
              <a:avLst/>
              <a:gdLst/>
              <a:ahLst/>
              <a:cxnLst/>
              <a:rect l="l" t="t" r="r" b="b"/>
              <a:pathLst>
                <a:path w="24384000" h="10344702">
                  <a:moveTo>
                    <a:pt x="0" y="0"/>
                  </a:moveTo>
                  <a:lnTo>
                    <a:pt x="24384000" y="0"/>
                  </a:lnTo>
                  <a:lnTo>
                    <a:pt x="24384000" y="10344702"/>
                  </a:lnTo>
                  <a:lnTo>
                    <a:pt x="0" y="1034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292" r="-829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80161" y="-982603"/>
            <a:ext cx="19048322" cy="3158430"/>
          </a:xfrm>
          <a:custGeom>
            <a:avLst/>
            <a:gdLst/>
            <a:ahLst/>
            <a:cxnLst/>
            <a:rect l="l" t="t" r="r" b="b"/>
            <a:pathLst>
              <a:path w="19048322" h="3158430">
                <a:moveTo>
                  <a:pt x="0" y="0"/>
                </a:moveTo>
                <a:lnTo>
                  <a:pt x="19048322" y="0"/>
                </a:lnTo>
                <a:lnTo>
                  <a:pt x="19048322" y="3158430"/>
                </a:lnTo>
                <a:lnTo>
                  <a:pt x="0" y="3158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08481" y="-2153153"/>
            <a:ext cx="4116356" cy="4116356"/>
            <a:chOff x="0" y="0"/>
            <a:chExt cx="5488475" cy="5488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8432" cy="5488432"/>
            </a:xfrm>
            <a:custGeom>
              <a:avLst/>
              <a:gdLst/>
              <a:ahLst/>
              <a:cxnLst/>
              <a:rect l="l" t="t" r="r" b="b"/>
              <a:pathLst>
                <a:path w="5488432" h="5488432">
                  <a:moveTo>
                    <a:pt x="0" y="0"/>
                  </a:moveTo>
                  <a:lnTo>
                    <a:pt x="5488432" y="0"/>
                  </a:lnTo>
                  <a:lnTo>
                    <a:pt x="5488432" y="5488432"/>
                  </a:lnTo>
                  <a:lnTo>
                    <a:pt x="0" y="548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2602379" y="0"/>
            <a:ext cx="3256087" cy="3256087"/>
            <a:chOff x="0" y="0"/>
            <a:chExt cx="4341449" cy="43414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1495" cy="4341495"/>
            </a:xfrm>
            <a:custGeom>
              <a:avLst/>
              <a:gdLst/>
              <a:ahLst/>
              <a:cxnLst/>
              <a:rect l="l" t="t" r="r" b="b"/>
              <a:pathLst>
                <a:path w="4341495" h="4341495">
                  <a:moveTo>
                    <a:pt x="0" y="0"/>
                  </a:moveTo>
                  <a:lnTo>
                    <a:pt x="4341495" y="0"/>
                  </a:lnTo>
                  <a:lnTo>
                    <a:pt x="4341495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09717" y="442277"/>
            <a:ext cx="10923312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BFB"/>
                </a:solidFill>
                <a:latin typeface="Canva Sans Bold"/>
              </a:rPr>
              <a:t>Benefits of Water-Smart Farming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507" y="2123311"/>
            <a:ext cx="340875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Positive Impact: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837678"/>
            <a:ext cx="11141718" cy="155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"/>
              </a:rPr>
              <a:t>Efficient water usage leads to higher crop yield, reduced water wastage minimizes environmental impact, and cost savings for farmers mitigate natural calamity risks.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9982" y="4448546"/>
            <a:ext cx="26512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"/>
              </a:rPr>
              <a:t>For Farmers</a:t>
            </a:r>
            <a:r>
              <a:rPr lang="en-US" sz="3400">
                <a:solidFill>
                  <a:srgbClr val="1C5739"/>
                </a:solidFill>
                <a:latin typeface="Canva Sans Bold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3708" y="5035310"/>
            <a:ext cx="10660522" cy="155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"/>
              </a:rPr>
              <a:t> Boost Profits (minimized crop losses, better yield).</a:t>
            </a:r>
          </a:p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 Bold"/>
              </a:rPr>
              <a:t>For the Nation</a:t>
            </a:r>
            <a:r>
              <a:rPr lang="en-US" sz="2969">
                <a:solidFill>
                  <a:srgbClr val="000000"/>
                </a:solidFill>
                <a:latin typeface="Canva Sans"/>
              </a:rPr>
              <a:t>: Economic Gains (reduced water wastage, GDP growth)</a:t>
            </a:r>
            <a:r>
              <a:rPr lang="en-US" sz="2969" u="sng">
                <a:solidFill>
                  <a:srgbClr val="0000FF"/>
                </a:solidFill>
                <a:latin typeface="Canva Sans"/>
                <a:hlinkClick r:id="rId6" tooltip="https://www.researchgate.net/publication/369426212_Smart_Prediction_of_Water_Quality_System_for_Aquaculture_using_Machine_Learning_Algorithms/fulltext/641b2a3492cfd54f84205d28/Smart-Prediction-of-Water-Quality-System-for-Aquaculture-using-Machine-Learning-Algorithms.pdf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925" y="6817265"/>
            <a:ext cx="335684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Statistical Data: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507" y="7647795"/>
            <a:ext cx="17306658" cy="260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 Bold"/>
              </a:rPr>
              <a:t>Before implementing our solution</a:t>
            </a:r>
            <a:r>
              <a:rPr lang="en-US" sz="2969">
                <a:solidFill>
                  <a:srgbClr val="000000"/>
                </a:solidFill>
                <a:latin typeface="Canva Sans"/>
              </a:rPr>
              <a:t>: India’s agricultural exports deplete an equivalent amount of irrigation water permanently.</a:t>
            </a:r>
          </a:p>
          <a:p>
            <a:pPr marL="678942" lvl="2" indent="-226314" algn="l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After implementing our solution:</a:t>
            </a:r>
            <a:r>
              <a:rPr lang="en-US" sz="2970">
                <a:solidFill>
                  <a:srgbClr val="000000"/>
                </a:solidFill>
                <a:latin typeface="Canva Sans"/>
              </a:rPr>
              <a:t> Reduced water wastage positively impacts crop yield and environmental sustainability.</a:t>
            </a:r>
          </a:p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 Bold"/>
              </a:rPr>
              <a:t>IMPROVE THE GROWTH OF NATION.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80161" y="-982603"/>
            <a:ext cx="19048322" cy="3158430"/>
          </a:xfrm>
          <a:custGeom>
            <a:avLst/>
            <a:gdLst/>
            <a:ahLst/>
            <a:cxnLst/>
            <a:rect l="l" t="t" r="r" b="b"/>
            <a:pathLst>
              <a:path w="19048322" h="3158430">
                <a:moveTo>
                  <a:pt x="0" y="0"/>
                </a:moveTo>
                <a:lnTo>
                  <a:pt x="19048322" y="0"/>
                </a:lnTo>
                <a:lnTo>
                  <a:pt x="19048322" y="3158430"/>
                </a:lnTo>
                <a:lnTo>
                  <a:pt x="0" y="3158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08481" y="-2153153"/>
            <a:ext cx="4116356" cy="4116356"/>
            <a:chOff x="0" y="0"/>
            <a:chExt cx="5488475" cy="5488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8432" cy="5488432"/>
            </a:xfrm>
            <a:custGeom>
              <a:avLst/>
              <a:gdLst/>
              <a:ahLst/>
              <a:cxnLst/>
              <a:rect l="l" t="t" r="r" b="b"/>
              <a:pathLst>
                <a:path w="5488432" h="5488432">
                  <a:moveTo>
                    <a:pt x="0" y="0"/>
                  </a:moveTo>
                  <a:lnTo>
                    <a:pt x="5488432" y="0"/>
                  </a:lnTo>
                  <a:lnTo>
                    <a:pt x="5488432" y="5488432"/>
                  </a:lnTo>
                  <a:lnTo>
                    <a:pt x="0" y="548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2602379" y="0"/>
            <a:ext cx="3256087" cy="3256087"/>
            <a:chOff x="0" y="0"/>
            <a:chExt cx="4341449" cy="43414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1495" cy="4341495"/>
            </a:xfrm>
            <a:custGeom>
              <a:avLst/>
              <a:gdLst/>
              <a:ahLst/>
              <a:cxnLst/>
              <a:rect l="l" t="t" r="r" b="b"/>
              <a:pathLst>
                <a:path w="4341495" h="4341495">
                  <a:moveTo>
                    <a:pt x="0" y="0"/>
                  </a:moveTo>
                  <a:lnTo>
                    <a:pt x="4341495" y="0"/>
                  </a:lnTo>
                  <a:lnTo>
                    <a:pt x="4341495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084110" y="2331647"/>
            <a:ext cx="7788924" cy="7665696"/>
            <a:chOff x="0" y="0"/>
            <a:chExt cx="7378093" cy="72613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78065" cy="7261387"/>
            </a:xfrm>
            <a:custGeom>
              <a:avLst/>
              <a:gdLst/>
              <a:ahLst/>
              <a:cxnLst/>
              <a:rect l="l" t="t" r="r" b="b"/>
              <a:pathLst>
                <a:path w="7378065" h="7261387">
                  <a:moveTo>
                    <a:pt x="0" y="0"/>
                  </a:moveTo>
                  <a:lnTo>
                    <a:pt x="7378065" y="0"/>
                  </a:lnTo>
                  <a:lnTo>
                    <a:pt x="7378065" y="7261387"/>
                  </a:lnTo>
                  <a:lnTo>
                    <a:pt x="0" y="7261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74" r="-307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09717" y="442277"/>
            <a:ext cx="10923312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BFB"/>
                </a:solidFill>
                <a:latin typeface="Canva Sans Bold"/>
              </a:rPr>
              <a:t>Machine Learning Algorithms: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589" y="2264972"/>
            <a:ext cx="456128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Logistical Regression: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589" y="3007287"/>
            <a:ext cx="12719545" cy="260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Interpreteblity in agricultural context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Statistical Rigor for crop management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Efficiency in capturing Agricultural Relationships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Feature importance for precision making</a:t>
            </a:r>
          </a:p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 Bold"/>
              </a:rPr>
              <a:t>Decision support sustainable agriculture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3708" y="5836205"/>
            <a:ext cx="332755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C5739"/>
                </a:solidFill>
                <a:latin typeface="Canva Sans Bold"/>
              </a:rPr>
              <a:t>Random Forest: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7190" y="6578520"/>
            <a:ext cx="17630810" cy="364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High Accuracy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Robustness to Overfitting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Non-linearity</a:t>
            </a:r>
          </a:p>
          <a:p>
            <a:pPr marL="678942" lvl="2" indent="-226314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Handles Large Datasets</a:t>
            </a:r>
          </a:p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"/>
              </a:rPr>
              <a:t>Feature Importance:</a:t>
            </a:r>
          </a:p>
          <a:p>
            <a:pPr marL="678942" lvl="2" indent="-226314" algn="l">
              <a:lnSpc>
                <a:spcPts val="4152"/>
              </a:lnSpc>
              <a:buFont typeface="Arial"/>
              <a:buChar char="⚬"/>
            </a:pPr>
            <a:r>
              <a:rPr lang="en-US" sz="2970">
                <a:solidFill>
                  <a:srgbClr val="000000"/>
                </a:solidFill>
                <a:latin typeface="Canva Sans"/>
              </a:rPr>
              <a:t>Scalability</a:t>
            </a:r>
          </a:p>
          <a:p>
            <a:pPr marL="679005" lvl="2" indent="-226335" algn="l">
              <a:lnSpc>
                <a:spcPts val="4155"/>
              </a:lnSpc>
              <a:buFont typeface="Arial"/>
              <a:buChar char="⚬"/>
            </a:pPr>
            <a:r>
              <a:rPr lang="en-US" sz="2969">
                <a:solidFill>
                  <a:srgbClr val="000000"/>
                </a:solidFill>
                <a:latin typeface="Canva Sans Bold"/>
              </a:rPr>
              <a:t>Optimal water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27234" y="2274497"/>
            <a:ext cx="5080615" cy="51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645">
                <a:solidFill>
                  <a:srgbClr val="000000"/>
                </a:solidFill>
                <a:latin typeface="Canva Sans Bold"/>
              </a:rPr>
              <a:t>Flow chart of ML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0322" y="-982603"/>
            <a:ext cx="19048322" cy="3158430"/>
          </a:xfrm>
          <a:custGeom>
            <a:avLst/>
            <a:gdLst/>
            <a:ahLst/>
            <a:cxnLst/>
            <a:rect l="l" t="t" r="r" b="b"/>
            <a:pathLst>
              <a:path w="19048322" h="3158430">
                <a:moveTo>
                  <a:pt x="0" y="0"/>
                </a:moveTo>
                <a:lnTo>
                  <a:pt x="19048322" y="0"/>
                </a:lnTo>
                <a:lnTo>
                  <a:pt x="19048322" y="3158430"/>
                </a:lnTo>
                <a:lnTo>
                  <a:pt x="0" y="315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96160" y="3875422"/>
            <a:ext cx="4429016" cy="3311114"/>
            <a:chOff x="0" y="0"/>
            <a:chExt cx="5905355" cy="4414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05373" cy="4414774"/>
            </a:xfrm>
            <a:custGeom>
              <a:avLst/>
              <a:gdLst/>
              <a:ahLst/>
              <a:cxnLst/>
              <a:rect l="l" t="t" r="r" b="b"/>
              <a:pathLst>
                <a:path w="5905373" h="4414774">
                  <a:moveTo>
                    <a:pt x="0" y="0"/>
                  </a:moveTo>
                  <a:lnTo>
                    <a:pt x="5905373" y="0"/>
                  </a:lnTo>
                  <a:lnTo>
                    <a:pt x="5905373" y="4414774"/>
                  </a:lnTo>
                  <a:lnTo>
                    <a:pt x="0" y="441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85" r="-3085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951437" y="2946419"/>
            <a:ext cx="4473739" cy="636748"/>
            <a:chOff x="0" y="0"/>
            <a:chExt cx="5964985" cy="848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64936" cy="848995"/>
            </a:xfrm>
            <a:custGeom>
              <a:avLst/>
              <a:gdLst/>
              <a:ahLst/>
              <a:cxnLst/>
              <a:rect l="l" t="t" r="r" b="b"/>
              <a:pathLst>
                <a:path w="5964936" h="848995">
                  <a:moveTo>
                    <a:pt x="0" y="0"/>
                  </a:moveTo>
                  <a:lnTo>
                    <a:pt x="5964936" y="0"/>
                  </a:lnTo>
                  <a:lnTo>
                    <a:pt x="5964936" y="848995"/>
                  </a:lnTo>
                  <a:lnTo>
                    <a:pt x="0" y="848995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024598" y="2916206"/>
            <a:ext cx="4372139" cy="7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79" spc="23">
                <a:solidFill>
                  <a:srgbClr val="FFFFFF"/>
                </a:solidFill>
                <a:latin typeface="Open Sauce Italics"/>
              </a:rPr>
              <a:t>AUC - PR of PR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96160" y="7481811"/>
            <a:ext cx="4473739" cy="1356257"/>
            <a:chOff x="0" y="0"/>
            <a:chExt cx="5964985" cy="1808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4936" cy="1808353"/>
            </a:xfrm>
            <a:custGeom>
              <a:avLst/>
              <a:gdLst/>
              <a:ahLst/>
              <a:cxnLst/>
              <a:rect l="l" t="t" r="r" b="b"/>
              <a:pathLst>
                <a:path w="5964936" h="1808353">
                  <a:moveTo>
                    <a:pt x="0" y="0"/>
                  </a:moveTo>
                  <a:lnTo>
                    <a:pt x="5964936" y="0"/>
                  </a:lnTo>
                  <a:lnTo>
                    <a:pt x="5964936" y="1808353"/>
                  </a:lnTo>
                  <a:lnTo>
                    <a:pt x="0" y="1808353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110460" y="7537175"/>
            <a:ext cx="4245139" cy="130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900" spc="18">
                <a:solidFill>
                  <a:srgbClr val="FFFFFF"/>
                </a:solidFill>
                <a:latin typeface="Open Sauce Italics"/>
              </a:rPr>
              <a:t>The Area Under the Precision-Recall Curve of Random Forest Classifier (RFC)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612774" y="3858010"/>
            <a:ext cx="4473739" cy="3328526"/>
            <a:chOff x="0" y="0"/>
            <a:chExt cx="5964985" cy="44380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64936" cy="4438015"/>
            </a:xfrm>
            <a:custGeom>
              <a:avLst/>
              <a:gdLst/>
              <a:ahLst/>
              <a:cxnLst/>
              <a:rect l="l" t="t" r="r" b="b"/>
              <a:pathLst>
                <a:path w="5964936" h="4438015">
                  <a:moveTo>
                    <a:pt x="0" y="0"/>
                  </a:moveTo>
                  <a:lnTo>
                    <a:pt x="5964936" y="0"/>
                  </a:lnTo>
                  <a:lnTo>
                    <a:pt x="5964936" y="4438015"/>
                  </a:lnTo>
                  <a:lnTo>
                    <a:pt x="0" y="443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657" r="-565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2774" y="2946419"/>
            <a:ext cx="4473739" cy="636748"/>
            <a:chOff x="0" y="0"/>
            <a:chExt cx="5964985" cy="8489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64936" cy="848995"/>
            </a:xfrm>
            <a:custGeom>
              <a:avLst/>
              <a:gdLst/>
              <a:ahLst/>
              <a:cxnLst/>
              <a:rect l="l" t="t" r="r" b="b"/>
              <a:pathLst>
                <a:path w="5964936" h="848995">
                  <a:moveTo>
                    <a:pt x="0" y="0"/>
                  </a:moveTo>
                  <a:lnTo>
                    <a:pt x="5964936" y="0"/>
                  </a:lnTo>
                  <a:lnTo>
                    <a:pt x="5964936" y="848995"/>
                  </a:lnTo>
                  <a:lnTo>
                    <a:pt x="0" y="848995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714374" y="2916206"/>
            <a:ext cx="4372139" cy="7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79" spc="23">
                <a:solidFill>
                  <a:srgbClr val="FFFFFF"/>
                </a:solidFill>
                <a:latin typeface="Open Sauce Italics"/>
              </a:rPr>
              <a:t>Data Prepocessing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55624" y="7462761"/>
            <a:ext cx="4473739" cy="1356257"/>
            <a:chOff x="0" y="0"/>
            <a:chExt cx="5964985" cy="18083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64936" cy="1808353"/>
            </a:xfrm>
            <a:custGeom>
              <a:avLst/>
              <a:gdLst/>
              <a:ahLst/>
              <a:cxnLst/>
              <a:rect l="l" t="t" r="r" b="b"/>
              <a:pathLst>
                <a:path w="5964936" h="1808353">
                  <a:moveTo>
                    <a:pt x="0" y="0"/>
                  </a:moveTo>
                  <a:lnTo>
                    <a:pt x="5964936" y="0"/>
                  </a:lnTo>
                  <a:lnTo>
                    <a:pt x="5964936" y="1808353"/>
                  </a:lnTo>
                  <a:lnTo>
                    <a:pt x="0" y="1808353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714374" y="7675357"/>
            <a:ext cx="4245139" cy="131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">
                <a:solidFill>
                  <a:srgbClr val="FFFFFF"/>
                </a:solidFill>
                <a:latin typeface="Open Sauce Italics"/>
              </a:rPr>
              <a:t>Distribution plot of 9 attribute after data processing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408481" y="-2153153"/>
            <a:ext cx="4116356" cy="4116356"/>
            <a:chOff x="0" y="0"/>
            <a:chExt cx="5488475" cy="54884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8432" cy="5488432"/>
            </a:xfrm>
            <a:custGeom>
              <a:avLst/>
              <a:gdLst/>
              <a:ahLst/>
              <a:cxnLst/>
              <a:rect l="l" t="t" r="r" b="b"/>
              <a:pathLst>
                <a:path w="5488432" h="5488432">
                  <a:moveTo>
                    <a:pt x="0" y="0"/>
                  </a:moveTo>
                  <a:lnTo>
                    <a:pt x="5488432" y="0"/>
                  </a:lnTo>
                  <a:lnTo>
                    <a:pt x="5488432" y="5488432"/>
                  </a:lnTo>
                  <a:lnTo>
                    <a:pt x="0" y="548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2602379" y="0"/>
            <a:ext cx="3256087" cy="3256087"/>
            <a:chOff x="0" y="0"/>
            <a:chExt cx="4341449" cy="434144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41495" cy="4341495"/>
            </a:xfrm>
            <a:custGeom>
              <a:avLst/>
              <a:gdLst/>
              <a:ahLst/>
              <a:cxnLst/>
              <a:rect l="l" t="t" r="r" b="b"/>
              <a:pathLst>
                <a:path w="4341495" h="4341495">
                  <a:moveTo>
                    <a:pt x="0" y="0"/>
                  </a:moveTo>
                  <a:lnTo>
                    <a:pt x="4341495" y="0"/>
                  </a:lnTo>
                  <a:lnTo>
                    <a:pt x="4341495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517803" y="442277"/>
            <a:ext cx="1295209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BFB"/>
                </a:solidFill>
                <a:latin typeface="Canva Sans Bold"/>
              </a:rPr>
              <a:t>Why we use Random Forest Algorithm ?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290100" y="2929007"/>
            <a:ext cx="4473739" cy="654160"/>
            <a:chOff x="0" y="0"/>
            <a:chExt cx="5964985" cy="8722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64936" cy="872236"/>
            </a:xfrm>
            <a:custGeom>
              <a:avLst/>
              <a:gdLst/>
              <a:ahLst/>
              <a:cxnLst/>
              <a:rect l="l" t="t" r="r" b="b"/>
              <a:pathLst>
                <a:path w="5964936" h="872236">
                  <a:moveTo>
                    <a:pt x="0" y="0"/>
                  </a:moveTo>
                  <a:lnTo>
                    <a:pt x="5964936" y="0"/>
                  </a:lnTo>
                  <a:lnTo>
                    <a:pt x="5964936" y="872236"/>
                  </a:lnTo>
                  <a:lnTo>
                    <a:pt x="0" y="872236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340900" y="2898794"/>
            <a:ext cx="4372139" cy="7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79" spc="23">
                <a:solidFill>
                  <a:srgbClr val="FFFFFF"/>
                </a:solidFill>
                <a:latin typeface="Open Sauce Italics"/>
              </a:rPr>
              <a:t>AUC - ROC of RFC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379545" y="7481811"/>
            <a:ext cx="4473739" cy="1356257"/>
            <a:chOff x="0" y="0"/>
            <a:chExt cx="5964985" cy="18083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64936" cy="1808353"/>
            </a:xfrm>
            <a:custGeom>
              <a:avLst/>
              <a:gdLst/>
              <a:ahLst/>
              <a:cxnLst/>
              <a:rect l="l" t="t" r="r" b="b"/>
              <a:pathLst>
                <a:path w="5964936" h="1808353">
                  <a:moveTo>
                    <a:pt x="0" y="0"/>
                  </a:moveTo>
                  <a:lnTo>
                    <a:pt x="5964936" y="0"/>
                  </a:lnTo>
                  <a:lnTo>
                    <a:pt x="5964936" y="1808353"/>
                  </a:lnTo>
                  <a:lnTo>
                    <a:pt x="0" y="1808353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4493845" y="7573340"/>
            <a:ext cx="4245139" cy="126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700" spc="16">
                <a:solidFill>
                  <a:srgbClr val="FFFFFF"/>
                </a:solidFill>
                <a:latin typeface="Open Sauce Italics"/>
              </a:rPr>
              <a:t>The Area Under the Receiver Operating Characteristic Curve Of Random Forest Classifier (RFC)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3429" y="7481811"/>
            <a:ext cx="4236670" cy="1356257"/>
            <a:chOff x="0" y="0"/>
            <a:chExt cx="5648893" cy="18083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48833" cy="1808353"/>
            </a:xfrm>
            <a:custGeom>
              <a:avLst/>
              <a:gdLst/>
              <a:ahLst/>
              <a:cxnLst/>
              <a:rect l="l" t="t" r="r" b="b"/>
              <a:pathLst>
                <a:path w="5648833" h="1808353">
                  <a:moveTo>
                    <a:pt x="0" y="0"/>
                  </a:moveTo>
                  <a:lnTo>
                    <a:pt x="5648833" y="0"/>
                  </a:lnTo>
                  <a:lnTo>
                    <a:pt x="5648833" y="1808353"/>
                  </a:lnTo>
                  <a:lnTo>
                    <a:pt x="0" y="1808353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67729" y="7662786"/>
            <a:ext cx="4008070" cy="121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500" spc="15">
                <a:solidFill>
                  <a:srgbClr val="FFFFFF"/>
                </a:solidFill>
                <a:latin typeface="Open Sauce Italics"/>
              </a:rPr>
              <a:t>ATTRIBUTES FOR THE CALCULATION OF PERFORMANCE METRICS AMONG THE PROPOSED ML ALGORITHMS</a:t>
            </a:r>
          </a:p>
          <a:p>
            <a:pPr algn="ctr">
              <a:lnSpc>
                <a:spcPts val="2070"/>
              </a:lnSpc>
            </a:pPr>
            <a:endParaRPr lang="en-US" sz="1500" spc="15">
              <a:solidFill>
                <a:srgbClr val="FFFFFF"/>
              </a:solidFill>
              <a:latin typeface="Open Sauce Italics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-237069" y="2929007"/>
            <a:ext cx="4473739" cy="654160"/>
            <a:chOff x="0" y="0"/>
            <a:chExt cx="5964985" cy="8722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964936" cy="872236"/>
            </a:xfrm>
            <a:custGeom>
              <a:avLst/>
              <a:gdLst/>
              <a:ahLst/>
              <a:cxnLst/>
              <a:rect l="l" t="t" r="r" b="b"/>
              <a:pathLst>
                <a:path w="5964936" h="872236">
                  <a:moveTo>
                    <a:pt x="0" y="0"/>
                  </a:moveTo>
                  <a:lnTo>
                    <a:pt x="5964936" y="0"/>
                  </a:lnTo>
                  <a:lnTo>
                    <a:pt x="5964936" y="872236"/>
                  </a:lnTo>
                  <a:lnTo>
                    <a:pt x="0" y="872236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-196340" y="2898794"/>
            <a:ext cx="4372139" cy="7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479" spc="23">
                <a:solidFill>
                  <a:srgbClr val="FFFFFF"/>
                </a:solidFill>
                <a:latin typeface="Open Sauce Italics"/>
              </a:rPr>
              <a:t>Comparision among RFC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0" y="4081972"/>
            <a:ext cx="4242475" cy="3104564"/>
            <a:chOff x="0" y="0"/>
            <a:chExt cx="5656633" cy="413941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56580" cy="4139438"/>
            </a:xfrm>
            <a:custGeom>
              <a:avLst/>
              <a:gdLst/>
              <a:ahLst/>
              <a:cxnLst/>
              <a:rect l="l" t="t" r="r" b="b"/>
              <a:pathLst>
                <a:path w="5656580" h="4139438">
                  <a:moveTo>
                    <a:pt x="0" y="0"/>
                  </a:moveTo>
                  <a:lnTo>
                    <a:pt x="5656580" y="0"/>
                  </a:lnTo>
                  <a:lnTo>
                    <a:pt x="5656580" y="4139438"/>
                  </a:lnTo>
                  <a:lnTo>
                    <a:pt x="0" y="4139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46" r="-1047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4290100" y="3875422"/>
            <a:ext cx="4473739" cy="3311114"/>
            <a:chOff x="0" y="0"/>
            <a:chExt cx="5964985" cy="441481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64936" cy="4414774"/>
            </a:xfrm>
            <a:custGeom>
              <a:avLst/>
              <a:gdLst/>
              <a:ahLst/>
              <a:cxnLst/>
              <a:rect l="l" t="t" r="r" b="b"/>
              <a:pathLst>
                <a:path w="5964936" h="4414774">
                  <a:moveTo>
                    <a:pt x="0" y="0"/>
                  </a:moveTo>
                  <a:lnTo>
                    <a:pt x="5964936" y="0"/>
                  </a:lnTo>
                  <a:lnTo>
                    <a:pt x="5964936" y="4414774"/>
                  </a:lnTo>
                  <a:lnTo>
                    <a:pt x="0" y="441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12" r="-4913" b="-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48" b="-924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3763" y="516923"/>
            <a:ext cx="9234440" cy="90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3"/>
              </a:lnSpc>
            </a:pPr>
            <a:r>
              <a:rPr lang="en-US" sz="5219" spc="511">
                <a:solidFill>
                  <a:srgbClr val="FFFFFF"/>
                </a:solidFill>
                <a:latin typeface="Arimo"/>
              </a:rPr>
              <a:t>FUTURE IMPLICATIONS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2313" y="2521716"/>
            <a:ext cx="13746106" cy="262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2842" lvl="1" indent="-546421">
              <a:lnSpc>
                <a:spcPts val="6980"/>
              </a:lnSpc>
              <a:buFont typeface="Arial"/>
              <a:buChar char="•"/>
            </a:pPr>
            <a:r>
              <a:rPr lang="en-US" sz="5061" spc="490">
                <a:solidFill>
                  <a:srgbClr val="F5FFF5"/>
                </a:solidFill>
                <a:latin typeface="Open Sauce"/>
              </a:rPr>
              <a:t>Long term implications</a:t>
            </a:r>
          </a:p>
          <a:p>
            <a:pPr marL="1092842" lvl="1" indent="-546421">
              <a:lnSpc>
                <a:spcPts val="6980"/>
              </a:lnSpc>
              <a:buFont typeface="Arial"/>
              <a:buChar char="•"/>
            </a:pPr>
            <a:r>
              <a:rPr lang="en-US" sz="5061" spc="490">
                <a:solidFill>
                  <a:srgbClr val="F5FFF5"/>
                </a:solidFill>
                <a:latin typeface="Open Sauce"/>
              </a:rPr>
              <a:t>Scalability </a:t>
            </a:r>
          </a:p>
          <a:p>
            <a:pPr marL="1092843" lvl="1" indent="-546421">
              <a:lnSpc>
                <a:spcPts val="6983"/>
              </a:lnSpc>
              <a:buFont typeface="Arial"/>
              <a:buChar char="•"/>
            </a:pPr>
            <a:r>
              <a:rPr lang="en-US" sz="5061" spc="495">
                <a:solidFill>
                  <a:srgbClr val="F5FFF5"/>
                </a:solidFill>
                <a:latin typeface="Open Sauce"/>
              </a:rPr>
              <a:t>Mitigating climate change impact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61894" y="3541505"/>
            <a:ext cx="7602505" cy="6745495"/>
            <a:chOff x="0" y="0"/>
            <a:chExt cx="10136673" cy="8993993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10136632" cy="8994013"/>
            </a:xfrm>
            <a:custGeom>
              <a:avLst/>
              <a:gdLst/>
              <a:ahLst/>
              <a:cxnLst/>
              <a:rect l="l" t="t" r="r" b="b"/>
              <a:pathLst>
                <a:path w="10136632" h="8994013">
                  <a:moveTo>
                    <a:pt x="10136632" y="0"/>
                  </a:moveTo>
                  <a:lnTo>
                    <a:pt x="0" y="0"/>
                  </a:lnTo>
                  <a:lnTo>
                    <a:pt x="0" y="8994013"/>
                  </a:lnTo>
                  <a:lnTo>
                    <a:pt x="10136632" y="8994013"/>
                  </a:lnTo>
                  <a:lnTo>
                    <a:pt x="10136632" y="0"/>
                  </a:lnTo>
                  <a:close/>
                </a:path>
              </a:pathLst>
            </a:custGeom>
            <a:blipFill>
              <a:blip r:embed="rId3"/>
              <a:stretch>
                <a:fillRect t="-75" b="-7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00259" y="5769756"/>
            <a:ext cx="9234440" cy="90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3"/>
              </a:lnSpc>
            </a:pPr>
            <a:r>
              <a:rPr lang="en-US" sz="5219" spc="511">
                <a:solidFill>
                  <a:srgbClr val="FFFFFF"/>
                </a:solidFill>
                <a:latin typeface="Arimo"/>
              </a:rPr>
              <a:t>COLLABRATORS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0947" y="7096663"/>
            <a:ext cx="13746106" cy="170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1252" lvl="1" indent="-535626">
              <a:lnSpc>
                <a:spcPts val="6842"/>
              </a:lnSpc>
              <a:buFont typeface="Arial"/>
              <a:buChar char="•"/>
            </a:pPr>
            <a:r>
              <a:rPr lang="en-US" sz="4961" spc="481">
                <a:solidFill>
                  <a:srgbClr val="F5FFF5"/>
                </a:solidFill>
                <a:latin typeface="Open Sauce"/>
              </a:rPr>
              <a:t>Farm Guru Agritech </a:t>
            </a:r>
          </a:p>
          <a:p>
            <a:pPr>
              <a:lnSpc>
                <a:spcPts val="6845"/>
              </a:lnSpc>
            </a:pPr>
            <a:r>
              <a:rPr lang="en-US" sz="4961" spc="485">
                <a:solidFill>
                  <a:srgbClr val="F5FFF5"/>
                </a:solidFill>
                <a:latin typeface="Open Sauce"/>
              </a:rPr>
              <a:t>      (knowledge sharing)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Non Text Magic Studio Magic Design for Presentations L&amp;P (4)</Template>
  <TotalTime>1</TotalTime>
  <Words>715</Words>
  <Application>Microsoft Office PowerPoint</Application>
  <PresentationFormat>Custom</PresentationFormat>
  <Paragraphs>147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Open Sauce Italics</vt:lpstr>
      <vt:lpstr>Open Sauce</vt:lpstr>
      <vt:lpstr>Arimo Italics</vt:lpstr>
      <vt:lpstr>Open Sauce Bold</vt:lpstr>
      <vt:lpstr>Arimo</vt:lpstr>
      <vt:lpstr>Canva Sans</vt:lpstr>
      <vt:lpstr>Montserrat Light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S</dc:creator>
  <cp:lastModifiedBy>Vishal S</cp:lastModifiedBy>
  <cp:revision>1</cp:revision>
  <dcterms:created xsi:type="dcterms:W3CDTF">2024-07-01T12:20:33Z</dcterms:created>
  <dcterms:modified xsi:type="dcterms:W3CDTF">2024-07-01T12:21:41Z</dcterms:modified>
  <dc:identifier>DAGB5wZltyc</dc:identifier>
</cp:coreProperties>
</file>